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9" r:id="rId3"/>
    <p:sldId id="279" r:id="rId4"/>
    <p:sldId id="280" r:id="rId5"/>
    <p:sldId id="291" r:id="rId6"/>
    <p:sldId id="257" r:id="rId7"/>
    <p:sldId id="258" r:id="rId8"/>
    <p:sldId id="259" r:id="rId9"/>
    <p:sldId id="260" r:id="rId10"/>
    <p:sldId id="261" r:id="rId11"/>
    <p:sldId id="292" r:id="rId12"/>
    <p:sldId id="281" r:id="rId13"/>
    <p:sldId id="282" r:id="rId14"/>
    <p:sldId id="263" r:id="rId15"/>
    <p:sldId id="287" r:id="rId16"/>
    <p:sldId id="284" r:id="rId17"/>
    <p:sldId id="285" r:id="rId18"/>
    <p:sldId id="264" r:id="rId19"/>
    <p:sldId id="265" r:id="rId20"/>
    <p:sldId id="266" r:id="rId21"/>
    <p:sldId id="267" r:id="rId22"/>
    <p:sldId id="268" r:id="rId23"/>
    <p:sldId id="286" r:id="rId24"/>
    <p:sldId id="269" r:id="rId25"/>
    <p:sldId id="271" r:id="rId26"/>
    <p:sldId id="273" r:id="rId27"/>
    <p:sldId id="274" r:id="rId28"/>
    <p:sldId id="276" r:id="rId29"/>
    <p:sldId id="277" r:id="rId30"/>
    <p:sldId id="294" r:id="rId31"/>
    <p:sldId id="295" r:id="rId32"/>
    <p:sldId id="296" r:id="rId33"/>
    <p:sldId id="297" r:id="rId34"/>
    <p:sldId id="293" r:id="rId35"/>
    <p:sldId id="278" r:id="rId36"/>
    <p:sldId id="288" r:id="rId37"/>
    <p:sldId id="290"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FF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7" d="100"/>
          <a:sy n="117" d="100"/>
        </p:scale>
        <p:origin x="3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3869842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266954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195890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0D7FE03C-89C7-4CF7-880E-ACFD07B6F1D6}" type="datetimeFigureOut">
              <a:rPr lang="ru-RU" smtClean="0"/>
              <a:t>05.12.2022</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340549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0D7FE03C-89C7-4CF7-880E-ACFD07B6F1D6}" type="datetimeFigureOut">
              <a:rPr lang="ru-RU" smtClean="0"/>
              <a:t>05.12.2022</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4201112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0D7FE03C-89C7-4CF7-880E-ACFD07B6F1D6}" type="datetimeFigureOut">
              <a:rPr lang="ru-RU" smtClean="0"/>
              <a:t>05.12.2022</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1263089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FE03C-89C7-4CF7-880E-ACFD07B6F1D6}" type="datetimeFigureOut">
              <a:rPr lang="ru-RU" smtClean="0"/>
              <a:t>05.12.2022</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543234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05.12.2022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398856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05.12.2022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586438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849408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0BE013-5CBB-4F74-AC6C-6240BAAF1F1E}"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76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05.12.2022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40986054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05.12.2022</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77327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05.12.2022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3741492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0733329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05.12.2022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499621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D7FE03C-89C7-4CF7-880E-ACFD07B6F1D6}" type="datetimeFigureOut">
              <a:rPr lang="ru-RU" smtClean="0"/>
              <a:t>05.12.2022</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00BE013-5CBB-4F74-AC6C-6240BAAF1F1E}" type="slidenum">
              <a:rPr lang="ru-RU" smtClean="0"/>
              <a:t>‹#›</a:t>
            </a:fld>
            <a:endParaRPr lang="ru-RU"/>
          </a:p>
        </p:txBody>
      </p:sp>
    </p:spTree>
    <p:extLst>
      <p:ext uri="{BB962C8B-B14F-4D97-AF65-F5344CB8AC3E}">
        <p14:creationId xmlns:p14="http://schemas.microsoft.com/office/powerpoint/2010/main" val="2787958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2589212" y="1586346"/>
            <a:ext cx="8915399" cy="2262781"/>
          </a:xfrm>
        </p:spPr>
        <p:txBody>
          <a:bodyPr>
            <a:normAutofit fontScale="90000"/>
          </a:bodyPr>
          <a:lstStyle/>
          <a:p>
            <a:r>
              <a:rPr lang="ru-RU" dirty="0">
                <a:solidFill>
                  <a:srgbClr val="002060"/>
                </a:solidFill>
              </a:rPr>
              <a:t>НАСТАВНИЧЕСТВО КАК СТРАТЕГИЯ НЕПРЕРЫВНОГО РАЗВИТИЯ</a:t>
            </a:r>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589212" y="4015379"/>
            <a:ext cx="8915399" cy="1983639"/>
          </a:xfrm>
        </p:spPr>
        <p:txBody>
          <a:bodyPr>
            <a:normAutofit lnSpcReduction="10000"/>
          </a:bodyPr>
          <a:lstStyle/>
          <a:p>
            <a:endParaRPr lang="ru-RU" sz="2200" dirty="0"/>
          </a:p>
          <a:p>
            <a:r>
              <a:rPr lang="ru-RU" sz="2200" dirty="0"/>
              <a:t>РАЗРАБОТКА ЦЕЛЕВОЙ МОДЕЛИ НАСТАВНИЧЕСТВА В ОБРАЗОВАТЕЛЬНОМ ПРОСТРАНСТВЕ __________</a:t>
            </a:r>
          </a:p>
          <a:p>
            <a:endParaRPr lang="ru-RU" dirty="0"/>
          </a:p>
          <a:p>
            <a:r>
              <a:rPr lang="ru-RU" dirty="0">
                <a:solidFill>
                  <a:schemeClr val="accent1">
                    <a:lumMod val="50000"/>
                  </a:schemeClr>
                </a:solidFill>
              </a:rPr>
              <a:t>ФОРМА НАСТАВНИЧЕСТВА</a:t>
            </a:r>
            <a:r>
              <a:rPr lang="ru-RU" b="1" dirty="0">
                <a:solidFill>
                  <a:schemeClr val="accent1">
                    <a:lumMod val="50000"/>
                  </a:schemeClr>
                </a:solidFill>
              </a:rPr>
              <a:t> </a:t>
            </a:r>
            <a:r>
              <a:rPr lang="ru-RU" b="1" u="sng" dirty="0">
                <a:solidFill>
                  <a:schemeClr val="accent1">
                    <a:lumMod val="50000"/>
                  </a:schemeClr>
                </a:solidFill>
              </a:rPr>
              <a:t>«ПЕДАГОГ-ПЕДАГОГ»</a:t>
            </a:r>
          </a:p>
          <a:p>
            <a:endParaRPr lang="ru-RU" dirty="0"/>
          </a:p>
          <a:p>
            <a:endParaRPr lang="ru-RU" dirty="0"/>
          </a:p>
        </p:txBody>
      </p:sp>
      <p:sp>
        <p:nvSpPr>
          <p:cNvPr id="4" name="TextBox 3"/>
          <p:cNvSpPr txBox="1"/>
          <p:nvPr/>
        </p:nvSpPr>
        <p:spPr>
          <a:xfrm>
            <a:off x="2589212" y="359229"/>
            <a:ext cx="2630977" cy="523220"/>
          </a:xfrm>
          <a:prstGeom prst="rect">
            <a:avLst/>
          </a:prstGeom>
          <a:noFill/>
        </p:spPr>
        <p:txBody>
          <a:bodyPr wrap="none" rtlCol="0">
            <a:spAutoFit/>
          </a:bodyPr>
          <a:lstStyle/>
          <a:p>
            <a:r>
              <a:rPr lang="ru-RU" sz="2800" dirty="0" smtClean="0">
                <a:solidFill>
                  <a:srgbClr val="002060"/>
                </a:solidFill>
                <a:latin typeface="Arial" panose="020B0604020202020204" pitchFamily="34" charset="0"/>
                <a:cs typeface="Arial" panose="020B0604020202020204" pitchFamily="34" charset="0"/>
              </a:rPr>
              <a:t>ЦНППМ</a:t>
            </a:r>
            <a:r>
              <a:rPr lang="en-US" sz="2800" dirty="0" smtClean="0">
                <a:solidFill>
                  <a:srgbClr val="002060"/>
                </a:solidFill>
                <a:latin typeface="Arial" panose="020B0604020202020204" pitchFamily="34" charset="0"/>
                <a:cs typeface="Arial" panose="020B0604020202020204" pitchFamily="34" charset="0"/>
              </a:rPr>
              <a:t>|</a:t>
            </a:r>
            <a:r>
              <a:rPr lang="ru-RU" sz="2800" dirty="0" smtClean="0">
                <a:solidFill>
                  <a:srgbClr val="002060"/>
                </a:solidFill>
                <a:latin typeface="Arial" panose="020B0604020202020204" pitchFamily="34" charset="0"/>
                <a:cs typeface="Arial" panose="020B0604020202020204" pitchFamily="34" charset="0"/>
              </a:rPr>
              <a:t>ДИРО</a:t>
            </a:r>
            <a:endParaRPr lang="ru-RU"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084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338606" y="2161879"/>
            <a:ext cx="10166006" cy="4295481"/>
          </a:xfrm>
        </p:spPr>
        <p:txBody>
          <a:bodyPr>
            <a:normAutofit lnSpcReduction="10000"/>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a:p>
            <a:endParaRPr lang="ru-RU" b="1" dirty="0" smtClean="0">
              <a:solidFill>
                <a:srgbClr val="C00000"/>
              </a:solidFill>
            </a:endParaRPr>
          </a:p>
          <a:p>
            <a:endParaRPr lang="ru-RU" b="1" dirty="0">
              <a:solidFill>
                <a:srgbClr val="C00000"/>
              </a:solidFill>
            </a:endParaRPr>
          </a:p>
          <a:p>
            <a:r>
              <a:rPr lang="ru-RU" b="1" dirty="0" smtClean="0">
                <a:solidFill>
                  <a:srgbClr val="C00000"/>
                </a:solidFill>
              </a:rPr>
              <a:t>В наставничестве важно </a:t>
            </a:r>
            <a:r>
              <a:rPr lang="ru-RU" b="1" u="sng" dirty="0" smtClean="0">
                <a:solidFill>
                  <a:srgbClr val="C00000"/>
                </a:solidFill>
              </a:rPr>
              <a:t>точно</a:t>
            </a:r>
            <a:r>
              <a:rPr lang="ru-RU" b="1" dirty="0" smtClean="0">
                <a:solidFill>
                  <a:srgbClr val="C00000"/>
                </a:solidFill>
              </a:rPr>
              <a:t> определить вектор движения</a:t>
            </a:r>
            <a:endParaRPr lang="ru-RU" b="1" dirty="0">
              <a:solidFill>
                <a:srgbClr val="C00000"/>
              </a:solidFill>
            </a:endParaRPr>
          </a:p>
        </p:txBody>
      </p:sp>
      <p:pic>
        <p:nvPicPr>
          <p:cNvPr id="4" name="Рисунок 3"/>
          <p:cNvPicPr>
            <a:picLocks noChangeAspect="1"/>
          </p:cNvPicPr>
          <p:nvPr/>
        </p:nvPicPr>
        <p:blipFill rotWithShape="1">
          <a:blip r:embed="rId2"/>
          <a:srcRect t="-1" b="24120"/>
          <a:stretch/>
        </p:blipFill>
        <p:spPr>
          <a:xfrm>
            <a:off x="0" y="-1208"/>
            <a:ext cx="12192000" cy="4978562"/>
          </a:xfrm>
          <a:prstGeom prst="rect">
            <a:avLst/>
          </a:prstGeom>
        </p:spPr>
      </p:pic>
      <p:sp>
        <p:nvSpPr>
          <p:cNvPr id="5" name="Стрелка вниз 4"/>
          <p:cNvSpPr/>
          <p:nvPr/>
        </p:nvSpPr>
        <p:spPr>
          <a:xfrm>
            <a:off x="5326144" y="4977353"/>
            <a:ext cx="311085" cy="94267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91260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2021306" y="1203159"/>
            <a:ext cx="9852274" cy="3640580"/>
          </a:xfrm>
        </p:spPr>
        <p:txBody>
          <a:bodyPr>
            <a:normAutofit fontScale="90000"/>
          </a:bodyPr>
          <a:lstStyle/>
          <a:p>
            <a:r>
              <a:rPr lang="ru-RU" dirty="0" smtClean="0"/>
              <a:t/>
            </a:r>
            <a:br>
              <a:rPr lang="ru-RU" dirty="0" smtClean="0"/>
            </a:br>
            <a:r>
              <a:rPr lang="ru-RU" dirty="0"/>
              <a:t/>
            </a:r>
            <a:br>
              <a:rPr lang="ru-RU" dirty="0"/>
            </a:br>
            <a:r>
              <a:rPr lang="ru-RU" dirty="0" smtClean="0"/>
              <a:t>Наставничество в системе методического сопровождения </a:t>
            </a:r>
            <a:r>
              <a:rPr lang="ru-RU" dirty="0"/>
              <a:t>педагога: современные подходы и перспективы</a:t>
            </a:r>
            <a:endParaRPr lang="ru-RU" dirty="0">
              <a:solidFill>
                <a:srgbClr val="002060"/>
              </a:solidFill>
            </a:endParaRPr>
          </a:p>
        </p:txBody>
      </p:sp>
    </p:spTree>
    <p:extLst>
      <p:ext uri="{BB962C8B-B14F-4D97-AF65-F5344CB8AC3E}">
        <p14:creationId xmlns:p14="http://schemas.microsoft.com/office/powerpoint/2010/main" val="2865396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989221" y="1363579"/>
            <a:ext cx="9884359" cy="4652210"/>
          </a:xfrm>
        </p:spPr>
        <p:txBody>
          <a:bodyPr>
            <a:normAutofit fontScale="90000"/>
          </a:bodyPr>
          <a:lstStyle/>
          <a:p>
            <a:r>
              <a:rPr lang="ru-RU" sz="2000" dirty="0" smtClean="0"/>
              <a:t/>
            </a:r>
            <a:br>
              <a:rPr lang="ru-RU" sz="2000" dirty="0" smtClean="0"/>
            </a:br>
            <a:r>
              <a:rPr lang="ru-RU" sz="2000" dirty="0" smtClean="0"/>
              <a:t/>
            </a:r>
            <a:br>
              <a:rPr lang="ru-RU" sz="2000" dirty="0" smtClean="0"/>
            </a:br>
            <a:r>
              <a:rPr lang="ru-RU" sz="2000" b="1" i="1" dirty="0" smtClean="0"/>
              <a:t>«</a:t>
            </a:r>
            <a:r>
              <a:rPr lang="ru-RU" sz="2000" b="1" i="1" dirty="0"/>
              <a:t>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a:t>
            </a:r>
            <a:r>
              <a:rPr lang="ru-RU" sz="2000" b="1" i="1" dirty="0" smtClean="0"/>
              <a:t/>
            </a:r>
            <a:br>
              <a:rPr lang="ru-RU" sz="2000" b="1" i="1" dirty="0" smtClean="0"/>
            </a:br>
            <a:r>
              <a:rPr lang="ru-RU" sz="2000" dirty="0" smtClean="0"/>
              <a:t>С.С</a:t>
            </a:r>
            <a:r>
              <a:rPr lang="ru-RU" sz="2000" dirty="0"/>
              <a:t>. Кравцов 28 </a:t>
            </a:r>
            <a:r>
              <a:rPr lang="ru-RU" sz="2000" dirty="0" smtClean="0"/>
              <a:t>апреля </a:t>
            </a:r>
            <a:r>
              <a:rPr lang="ru-RU" sz="2000" dirty="0"/>
              <a:t>2022 г. </a:t>
            </a:r>
            <a:r>
              <a:rPr lang="ru-RU" sz="2000" dirty="0" smtClean="0"/>
              <a:t/>
            </a:r>
            <a:br>
              <a:rPr lang="ru-RU" sz="2000" dirty="0" smtClean="0"/>
            </a:br>
            <a:r>
              <a:rPr lang="ru-RU" sz="2000" dirty="0" smtClean="0"/>
              <a:t/>
            </a:r>
            <a:br>
              <a:rPr lang="ru-RU" sz="2000" dirty="0" smtClean="0"/>
            </a:br>
            <a:r>
              <a:rPr lang="ru-RU" sz="2000" b="1" dirty="0" smtClean="0"/>
              <a:t>СТРАТЕГИЧЕСКИЕ </a:t>
            </a:r>
            <a:r>
              <a:rPr lang="ru-RU" sz="2000" b="1" dirty="0"/>
              <a:t>ПРИОРИТЕТЫ РАЗВИТИЯ МЕТОДИЧЕСКОЙ </a:t>
            </a:r>
            <a:r>
              <a:rPr lang="ru-RU" sz="2000" b="1" dirty="0" smtClean="0"/>
              <a:t>СЛУЖБЫ: </a:t>
            </a:r>
            <a:br>
              <a:rPr lang="ru-RU" sz="2000" b="1" dirty="0" smtClean="0"/>
            </a:br>
            <a:r>
              <a:rPr lang="ru-RU" sz="2000" b="1" dirty="0" smtClean="0"/>
              <a:t/>
            </a:r>
            <a:br>
              <a:rPr lang="ru-RU" sz="2000" b="1" dirty="0" smtClean="0"/>
            </a:br>
            <a:r>
              <a:rPr lang="ru-RU" sz="2000" dirty="0" smtClean="0"/>
              <a:t>Глобальная </a:t>
            </a:r>
            <a:r>
              <a:rPr lang="ru-RU" sz="2000" dirty="0"/>
              <a:t>«сборка» всех региональных методических структур, элементов в единую систему и налаживание их реального </a:t>
            </a:r>
            <a:r>
              <a:rPr lang="ru-RU" sz="2000" dirty="0" smtClean="0"/>
              <a:t>взаимодействия. </a:t>
            </a:r>
            <a:br>
              <a:rPr lang="ru-RU" sz="2000" dirty="0" smtClean="0"/>
            </a:br>
            <a:r>
              <a:rPr lang="ru-RU" sz="2000" dirty="0"/>
              <a:t/>
            </a:r>
            <a:br>
              <a:rPr lang="ru-RU" sz="2000" dirty="0"/>
            </a:br>
            <a:r>
              <a:rPr lang="ru-RU" sz="2000" dirty="0" smtClean="0"/>
              <a:t>Построение </a:t>
            </a:r>
            <a:r>
              <a:rPr lang="ru-RU" sz="2000" dirty="0"/>
              <a:t>АДРЕСНОГО </a:t>
            </a:r>
            <a:r>
              <a:rPr lang="ru-RU" sz="2000" dirty="0" smtClean="0"/>
              <a:t>научно-методического </a:t>
            </a:r>
            <a:r>
              <a:rPr lang="ru-RU" sz="2000" dirty="0"/>
              <a:t>сопровождения </a:t>
            </a:r>
            <a:r>
              <a:rPr lang="ru-RU" sz="2000" dirty="0" smtClean="0"/>
              <a:t>учителя. </a:t>
            </a:r>
            <a:br>
              <a:rPr lang="ru-RU" sz="2000" dirty="0" smtClean="0"/>
            </a:br>
            <a:r>
              <a:rPr lang="ru-RU" sz="2000" dirty="0"/>
              <a:t/>
            </a:r>
            <a:br>
              <a:rPr lang="ru-RU" sz="2000" dirty="0"/>
            </a:br>
            <a:r>
              <a:rPr lang="ru-RU" sz="2000" dirty="0" err="1" smtClean="0"/>
              <a:t>Технологизация</a:t>
            </a:r>
            <a:r>
              <a:rPr lang="ru-RU" sz="2000" dirty="0" smtClean="0"/>
              <a:t> </a:t>
            </a:r>
            <a:r>
              <a:rPr lang="ru-RU" sz="2000" dirty="0"/>
              <a:t>методической службы: создание типовых моделей, схем методической службы; </a:t>
            </a:r>
            <a:r>
              <a:rPr lang="ru-RU" sz="2000" dirty="0" err="1"/>
              <a:t>технологизация</a:t>
            </a:r>
            <a:r>
              <a:rPr lang="ru-RU" sz="2000" dirty="0"/>
              <a:t> труда регионального </a:t>
            </a:r>
            <a:r>
              <a:rPr lang="ru-RU" sz="2000" dirty="0" smtClean="0"/>
              <a:t>методиста. </a:t>
            </a:r>
            <a:br>
              <a:rPr lang="ru-RU" sz="2000" dirty="0" smtClean="0"/>
            </a:br>
            <a:r>
              <a:rPr lang="ru-RU" sz="2000" dirty="0"/>
              <a:t/>
            </a:r>
            <a:br>
              <a:rPr lang="ru-RU" sz="2000" dirty="0"/>
            </a:br>
            <a:r>
              <a:rPr lang="ru-RU" sz="2000" dirty="0" smtClean="0"/>
              <a:t>Развитие </a:t>
            </a:r>
            <a:r>
              <a:rPr lang="ru-RU" sz="2000" dirty="0"/>
              <a:t>регионального методического </a:t>
            </a:r>
            <a:r>
              <a:rPr lang="ru-RU" sz="2000" dirty="0" smtClean="0"/>
              <a:t>актива.</a:t>
            </a:r>
            <a:endParaRPr lang="ru-RU" sz="2000" dirty="0">
              <a:solidFill>
                <a:srgbClr val="002060"/>
              </a:solidFill>
            </a:endParaRPr>
          </a:p>
        </p:txBody>
      </p:sp>
      <p:sp>
        <p:nvSpPr>
          <p:cNvPr id="3" name="Прямоугольник 2"/>
          <p:cNvSpPr/>
          <p:nvPr/>
        </p:nvSpPr>
        <p:spPr>
          <a:xfrm>
            <a:off x="3372573" y="693639"/>
            <a:ext cx="7117654" cy="461665"/>
          </a:xfrm>
          <a:prstGeom prst="rect">
            <a:avLst/>
          </a:prstGeom>
        </p:spPr>
        <p:txBody>
          <a:bodyPr wrap="none">
            <a:spAutoFit/>
          </a:bodyPr>
          <a:lstStyle/>
          <a:p>
            <a:r>
              <a:rPr lang="ru-RU" sz="2400" b="1" dirty="0">
                <a:solidFill>
                  <a:srgbClr val="C00000"/>
                </a:solidFill>
              </a:rPr>
              <a:t>ТРАНСФОРМАЦИЯ МЕТОДИЧЕСКОЙ СЛУЖБЫ </a:t>
            </a:r>
            <a:endParaRPr lang="ru-RU" sz="2400" dirty="0">
              <a:solidFill>
                <a:srgbClr val="C00000"/>
              </a:solidFill>
            </a:endParaRPr>
          </a:p>
        </p:txBody>
      </p:sp>
    </p:spTree>
    <p:extLst>
      <p:ext uri="{BB962C8B-B14F-4D97-AF65-F5344CB8AC3E}">
        <p14:creationId xmlns:p14="http://schemas.microsoft.com/office/powerpoint/2010/main" val="24914407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25053" y="1491916"/>
            <a:ext cx="9256295" cy="3416320"/>
          </a:xfrm>
          <a:prstGeom prst="rect">
            <a:avLst/>
          </a:prstGeom>
        </p:spPr>
        <p:txBody>
          <a:bodyPr wrap="square">
            <a:spAutoFit/>
          </a:bodyPr>
          <a:lstStyle/>
          <a:p>
            <a:r>
              <a:rPr lang="ru-RU" sz="3600" dirty="0"/>
              <a:t>Технология наставничества выступает в качестве ключевого элемента новой динамичной методической системы, обеспечивающей возможности для своевременной адаптации педагогов к меняющимся </a:t>
            </a:r>
            <a:r>
              <a:rPr lang="ru-RU" sz="3600" dirty="0" smtClean="0"/>
              <a:t>условиям. </a:t>
            </a:r>
            <a:endParaRPr lang="ru-RU" sz="3600" dirty="0"/>
          </a:p>
        </p:txBody>
      </p:sp>
    </p:spTree>
    <p:extLst>
      <p:ext uri="{BB962C8B-B14F-4D97-AF65-F5344CB8AC3E}">
        <p14:creationId xmlns:p14="http://schemas.microsoft.com/office/powerpoint/2010/main" val="2860724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2713903" y="1318619"/>
            <a:ext cx="8915399" cy="2262781"/>
          </a:xfrm>
        </p:spPr>
        <p:txBody>
          <a:bodyPr>
            <a:normAutofit/>
          </a:bodyPr>
          <a:lstStyle/>
          <a:p>
            <a:r>
              <a:rPr lang="ru-RU" dirty="0"/>
              <a:t>НАЦИОНАЛЬНЫЙ ПРОЕКТ «ОБРАЗОВАНИЕ»:</a:t>
            </a:r>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normAutofit fontScale="92500"/>
          </a:bodyPr>
          <a:lstStyle/>
          <a:p>
            <a:r>
              <a:rPr lang="ru-RU" sz="2400" b="1" dirty="0"/>
              <a:t>К 2024 году не менее 70% </a:t>
            </a:r>
            <a:r>
              <a:rPr lang="ru-RU" sz="2400" dirty="0"/>
              <a:t>обучающихся и педагогических работников общеобразовательных организаций должны быть вовлечены в различные формы наставничества и сопровождения </a:t>
            </a:r>
          </a:p>
          <a:p>
            <a:pPr algn="r"/>
            <a:r>
              <a:rPr lang="ru-RU" sz="1700" dirty="0"/>
              <a:t>(целевой показатель Федерального проекта «Современная школа»)</a:t>
            </a:r>
            <a:endParaRPr lang="ru-RU" sz="1700" b="1" u="sng" dirty="0"/>
          </a:p>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a:extLst>
              <a:ext uri="{FF2B5EF4-FFF2-40B4-BE49-F238E27FC236}">
                <a16:creationId xmlns:a16="http://schemas.microsoft.com/office/drawing/2014/main" id="{6EC74B55-9F40-4AE5-BADD-1DC5159311CC}"/>
              </a:ext>
            </a:extLst>
          </p:cNvPr>
          <p:cNvPicPr>
            <a:picLocks noChangeAspect="1"/>
          </p:cNvPicPr>
          <p:nvPr/>
        </p:nvPicPr>
        <p:blipFill>
          <a:blip r:embed="rId2" cstate="hq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10262503" y="5212710"/>
            <a:ext cx="1929497" cy="1605465"/>
          </a:xfrm>
          <a:prstGeom prst="rect">
            <a:avLst/>
          </a:prstGeom>
          <a:solidFill>
            <a:srgbClr val="EEFFDD"/>
          </a:solidFill>
        </p:spPr>
      </p:pic>
    </p:spTree>
    <p:extLst>
      <p:ext uri="{BB962C8B-B14F-4D97-AF65-F5344CB8AC3E}">
        <p14:creationId xmlns:p14="http://schemas.microsoft.com/office/powerpoint/2010/main" val="3784442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id="{AA26F424-31D0-494C-962E-C606DF59C0D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a:extLst>
              <a:ext uri="{FF2B5EF4-FFF2-40B4-BE49-F238E27FC236}">
                <a16:creationId xmlns:a16="http://schemas.microsoft.com/office/drawing/2014/main" id="{A90A0750-E869-4F01-A238-574F446AA81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 name="Рисунок 6">
            <a:extLst>
              <a:ext uri="{FF2B5EF4-FFF2-40B4-BE49-F238E27FC236}">
                <a16:creationId xmlns:a16="http://schemas.microsoft.com/office/drawing/2014/main" id="{EBB7F1C9-CF22-4406-8451-26781E7763EB}"/>
              </a:ext>
            </a:extLst>
          </p:cNvPr>
          <p:cNvPicPr>
            <a:picLocks noChangeAspect="1"/>
          </p:cNvPicPr>
          <p:nvPr/>
        </p:nvPicPr>
        <p:blipFill rotWithShape="1">
          <a:blip r:embed="rId2">
            <a:extLst>
              <a:ext uri="{28A0092B-C50C-407E-A947-70E740481C1C}">
                <a14:useLocalDpi xmlns:a14="http://schemas.microsoft.com/office/drawing/2010/main" val="0"/>
              </a:ext>
            </a:extLst>
          </a:blip>
          <a:srcRect l="4586" t="15353" r="932" b="8283"/>
          <a:stretch/>
        </p:blipFill>
        <p:spPr>
          <a:xfrm>
            <a:off x="207817" y="540327"/>
            <a:ext cx="8721272" cy="5666509"/>
          </a:xfrm>
          <a:prstGeom prst="rect">
            <a:avLst/>
          </a:prstGeom>
        </p:spPr>
      </p:pic>
      <p:pic>
        <p:nvPicPr>
          <p:cNvPr id="14" name="Рисунок 13">
            <a:extLst>
              <a:ext uri="{FF2B5EF4-FFF2-40B4-BE49-F238E27FC236}">
                <a16:creationId xmlns:a16="http://schemas.microsoft.com/office/drawing/2014/main" id="{6A66F475-1353-4F7D-9BCA-879F3E78F6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502" y="540327"/>
            <a:ext cx="1094509" cy="1210010"/>
          </a:xfrm>
          <a:prstGeom prst="rect">
            <a:avLst/>
          </a:prstGeom>
        </p:spPr>
      </p:pic>
      <p:sp>
        <p:nvSpPr>
          <p:cNvPr id="18" name="TextBox 17">
            <a:extLst>
              <a:ext uri="{FF2B5EF4-FFF2-40B4-BE49-F238E27FC236}">
                <a16:creationId xmlns:a16="http://schemas.microsoft.com/office/drawing/2014/main" id="{179B8386-85F6-433F-93B5-D93C3E2911EE}"/>
              </a:ext>
            </a:extLst>
          </p:cNvPr>
          <p:cNvSpPr txBox="1"/>
          <p:nvPr/>
        </p:nvSpPr>
        <p:spPr>
          <a:xfrm>
            <a:off x="8929089" y="2565737"/>
            <a:ext cx="3152075" cy="2308324"/>
          </a:xfrm>
          <a:prstGeom prst="rect">
            <a:avLst/>
          </a:prstGeom>
          <a:noFill/>
        </p:spPr>
        <p:txBody>
          <a:bodyPr wrap="square">
            <a:spAutoFit/>
          </a:bodyPr>
          <a:lstStyle/>
          <a:p>
            <a:r>
              <a:rPr lang="ru-RU" i="0" dirty="0">
                <a:solidFill>
                  <a:srgbClr val="000000"/>
                </a:solidFill>
                <a:effectLst/>
              </a:rPr>
              <a:t>Глава </a:t>
            </a:r>
            <a:r>
              <a:rPr lang="ru-RU" i="0" dirty="0" err="1">
                <a:solidFill>
                  <a:srgbClr val="000000"/>
                </a:solidFill>
                <a:effectLst/>
              </a:rPr>
              <a:t>Минпросвещения</a:t>
            </a:r>
            <a:r>
              <a:rPr lang="ru-RU" i="0" dirty="0">
                <a:solidFill>
                  <a:srgbClr val="000000"/>
                </a:solidFill>
                <a:effectLst/>
              </a:rPr>
              <a:t> России </a:t>
            </a:r>
          </a:p>
          <a:p>
            <a:r>
              <a:rPr lang="ru-RU" i="0" dirty="0">
                <a:solidFill>
                  <a:srgbClr val="000000"/>
                </a:solidFill>
                <a:effectLst/>
              </a:rPr>
              <a:t>Сергей Кравцов анонсировал появление в российских школах </a:t>
            </a:r>
            <a:r>
              <a:rPr lang="ru-RU" b="1" i="0" dirty="0">
                <a:solidFill>
                  <a:srgbClr val="C00000"/>
                </a:solidFill>
                <a:effectLst/>
              </a:rPr>
              <a:t>«учителей-наставников»</a:t>
            </a:r>
            <a:r>
              <a:rPr lang="ru-RU" b="1" i="0" dirty="0">
                <a:solidFill>
                  <a:srgbClr val="000000"/>
                </a:solidFill>
                <a:effectLst/>
              </a:rPr>
              <a:t> </a:t>
            </a:r>
            <a:r>
              <a:rPr lang="ru-RU" i="0" dirty="0">
                <a:solidFill>
                  <a:srgbClr val="000000"/>
                </a:solidFill>
                <a:effectLst/>
              </a:rPr>
              <a:t>и </a:t>
            </a:r>
            <a:r>
              <a:rPr lang="ru-RU" b="1" i="0" dirty="0">
                <a:solidFill>
                  <a:srgbClr val="C00000"/>
                </a:solidFill>
                <a:effectLst/>
              </a:rPr>
              <a:t>«учителей-методистов».</a:t>
            </a:r>
            <a:endParaRPr lang="ru-RU" b="1" dirty="0">
              <a:solidFill>
                <a:srgbClr val="C00000"/>
              </a:solidFill>
            </a:endParaRPr>
          </a:p>
        </p:txBody>
      </p:sp>
    </p:spTree>
    <p:extLst>
      <p:ext uri="{BB962C8B-B14F-4D97-AF65-F5344CB8AC3E}">
        <p14:creationId xmlns:p14="http://schemas.microsoft.com/office/powerpoint/2010/main" val="3074897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609600" y="471055"/>
            <a:ext cx="11000509"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287723"/>
            <a:ext cx="9777594" cy="5847755"/>
          </a:xfrm>
          <a:prstGeom prst="rect">
            <a:avLst/>
          </a:prstGeom>
          <a:noFill/>
        </p:spPr>
        <p:txBody>
          <a:bodyPr wrap="square">
            <a:spAutoFit/>
          </a:bodyPr>
          <a:lstStyle/>
          <a:p>
            <a:r>
              <a:rPr lang="ru-RU" sz="2200" dirty="0">
                <a:effectLst/>
                <a:ea typeface="Calibri" panose="020F0502020204030204" pitchFamily="34" charset="0"/>
                <a:cs typeface="Times New Roman" panose="02020603050405020304" pitchFamily="18" charset="0"/>
              </a:rPr>
              <a:t>Многие реформы не привели к ожидаемым улучшениям потому, что не оказали достаточного внимания </a:t>
            </a:r>
            <a:r>
              <a:rPr lang="ru-RU" sz="2200" b="1" dirty="0">
                <a:effectLst/>
                <a:ea typeface="Calibri" panose="020F0502020204030204" pitchFamily="34" charset="0"/>
                <a:cs typeface="Times New Roman" panose="02020603050405020304" pitchFamily="18" charset="0"/>
              </a:rPr>
              <a:t>учителю (педагогу)</a:t>
            </a:r>
            <a:r>
              <a:rPr lang="ru-RU" sz="2200" dirty="0">
                <a:effectLst/>
                <a:ea typeface="Calibri" panose="020F0502020204030204" pitchFamily="34" charset="0"/>
                <a:cs typeface="Times New Roman" panose="02020603050405020304" pitchFamily="18" charset="0"/>
              </a:rPr>
              <a:t>. </a:t>
            </a:r>
          </a:p>
          <a:p>
            <a:endParaRPr lang="ru-RU" sz="2200" dirty="0">
              <a:effectLst/>
              <a:ea typeface="Calibri" panose="020F0502020204030204" pitchFamily="34" charset="0"/>
              <a:cs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Качество системы </a:t>
            </a:r>
            <a:r>
              <a:rPr lang="ru-RU" sz="2200" b="1" dirty="0">
                <a:effectLst/>
                <a:ea typeface="Calibri" panose="020F0502020204030204" pitchFamily="34" charset="0"/>
                <a:cs typeface="Times New Roman" panose="02020603050405020304" pitchFamily="18" charset="0"/>
              </a:rPr>
              <a:t>образования не может быть выше качества работающих в ней учителей (педагогов)</a:t>
            </a:r>
            <a:r>
              <a:rPr lang="ru-RU" sz="2200" dirty="0">
                <a:effectLst/>
                <a:ea typeface="Calibri" panose="020F0502020204030204" pitchFamily="34" charset="0"/>
                <a:cs typeface="Times New Roman" panose="02020603050405020304" pitchFamily="18" charset="0"/>
              </a:rPr>
              <a:t>. </a:t>
            </a:r>
          </a:p>
          <a:p>
            <a:endParaRPr lang="ru-RU" sz="2200" dirty="0">
              <a:effectLst/>
              <a:ea typeface="Calibri" panose="020F0502020204030204" pitchFamily="34" charset="0"/>
              <a:cs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Для всего педагогического сообщества важны сформированная  мотивация и </a:t>
            </a:r>
            <a:r>
              <a:rPr lang="ru-RU" sz="2200" b="1" dirty="0">
                <a:effectLst/>
                <a:ea typeface="Calibri" panose="020F0502020204030204" pitchFamily="34" charset="0"/>
                <a:cs typeface="Times New Roman" panose="02020603050405020304" pitchFamily="18" charset="0"/>
              </a:rPr>
              <a:t>усилия в преодолении собственных  профессиональных барьеров и затруднений</a:t>
            </a:r>
            <a:r>
              <a:rPr lang="ru-RU" sz="2200" dirty="0">
                <a:effectLst/>
                <a:ea typeface="Calibri" panose="020F0502020204030204" pitchFamily="34" charset="0"/>
                <a:cs typeface="Times New Roman" panose="02020603050405020304" pitchFamily="18" charset="0"/>
              </a:rPr>
              <a:t>, уход  от устоявшихся стереотипов педагогической деятельности, овладение эффективными технологиями и способами профессиональной самореализации  и самоактуализации, приобретение способностей к само- и </a:t>
            </a:r>
            <a:r>
              <a:rPr lang="ru-RU" sz="2200" dirty="0" err="1">
                <a:effectLst/>
                <a:ea typeface="Calibri" panose="020F0502020204030204" pitchFamily="34" charset="0"/>
                <a:cs typeface="Times New Roman" panose="02020603050405020304" pitchFamily="18" charset="0"/>
              </a:rPr>
              <a:t>взаимообучению</a:t>
            </a:r>
            <a:r>
              <a:rPr lang="ru-RU" sz="2200" dirty="0">
                <a:effectLst/>
                <a:ea typeface="Calibri" panose="020F0502020204030204" pitchFamily="34" charset="0"/>
                <a:cs typeface="Times New Roman" panose="02020603050405020304" pitchFamily="18" charset="0"/>
              </a:rPr>
              <a:t>, самоорганизации и  саморазвитию.</a:t>
            </a:r>
            <a:r>
              <a:rPr lang="ru-RU" sz="2200" dirty="0">
                <a:solidFill>
                  <a:srgbClr val="000000"/>
                </a:solidFill>
                <a:effectLst/>
                <a:ea typeface="Calibri" panose="020F0502020204030204" pitchFamily="34" charset="0"/>
                <a:cs typeface="Times New Roman" panose="02020603050405020304" pitchFamily="18" charset="0"/>
              </a:rPr>
              <a:t> </a:t>
            </a:r>
          </a:p>
          <a:p>
            <a:endParaRPr lang="ru-RU" sz="2200" dirty="0">
              <a:effectLst/>
              <a:ea typeface="Calibri" panose="020F0502020204030204" pitchFamily="34" charset="0"/>
              <a:cs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Это поможет не только поднять их профессиональный уровень, но и  повысит рейтинг образования в обществе. </a:t>
            </a:r>
            <a:endParaRPr lang="ru-RU" sz="2200" dirty="0"/>
          </a:p>
        </p:txBody>
      </p:sp>
    </p:spTree>
    <p:extLst>
      <p:ext uri="{BB962C8B-B14F-4D97-AF65-F5344CB8AC3E}">
        <p14:creationId xmlns:p14="http://schemas.microsoft.com/office/powerpoint/2010/main" val="40264994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609600" y="443346"/>
            <a:ext cx="11000509"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678412"/>
            <a:ext cx="9777594" cy="6011069"/>
          </a:xfrm>
          <a:prstGeom prst="rect">
            <a:avLst/>
          </a:prstGeom>
          <a:noFill/>
        </p:spPr>
        <p:txBody>
          <a:bodyPr wrap="square">
            <a:spAutoFit/>
          </a:bodyPr>
          <a:lstStyle/>
          <a:p>
            <a:pPr algn="ctr">
              <a:lnSpc>
                <a:spcPct val="115000"/>
              </a:lnSpc>
              <a:spcAft>
                <a:spcPts val="1000"/>
              </a:spcAft>
            </a:pPr>
            <a:r>
              <a:rPr lang="ru-RU" sz="2000" b="1" dirty="0">
                <a:effectLst/>
                <a:ea typeface="Calibri" panose="020F0502020204030204" pitchFamily="34" charset="0"/>
                <a:cs typeface="Times New Roman" panose="02020603050405020304" pitchFamily="18" charset="0"/>
              </a:rPr>
              <a:t>Актуальность возрождения института Наставничества</a:t>
            </a:r>
            <a:r>
              <a:rPr lang="ru-RU" sz="2000" dirty="0">
                <a:effectLst/>
                <a:ea typeface="Calibri" panose="020F0502020204030204" pitchFamily="34" charset="0"/>
                <a:cs typeface="Times New Roman" panose="02020603050405020304" pitchFamily="18" charset="0"/>
              </a:rPr>
              <a:t>.</a:t>
            </a:r>
          </a:p>
          <a:p>
            <a:pPr algn="just">
              <a:lnSpc>
                <a:spcPct val="115000"/>
              </a:lnSpc>
              <a:spcAft>
                <a:spcPts val="1000"/>
              </a:spcAft>
            </a:pPr>
            <a:r>
              <a:rPr lang="ru-RU" sz="2000" dirty="0">
                <a:effectLst/>
                <a:ea typeface="Calibri" panose="020F0502020204030204" pitchFamily="34" charset="0"/>
                <a:cs typeface="Times New Roman" panose="02020603050405020304" pitchFamily="18" charset="0"/>
              </a:rPr>
              <a:t>В 2018 году утвержден национальный проект «Образование». Одна из ведущих ролей в его реализации, включая федеральные  проекты «Современная школа», «Успех каждого ребенка», «Учитель будущего», «Социальные лифты для каждого», «Молодые профессионалы», отведена </a:t>
            </a:r>
            <a:r>
              <a:rPr lang="ru-RU" sz="2000" b="1" dirty="0">
                <a:ea typeface="Calibri" panose="020F0502020204030204" pitchFamily="34" charset="0"/>
                <a:cs typeface="Times New Roman" panose="02020603050405020304" pitchFamily="18" charset="0"/>
              </a:rPr>
              <a:t>ц</a:t>
            </a:r>
            <a:r>
              <a:rPr lang="ru-RU" sz="2000" b="1" dirty="0">
                <a:effectLst/>
                <a:ea typeface="Calibri" panose="020F0502020204030204" pitchFamily="34" charset="0"/>
                <a:cs typeface="Times New Roman" panose="02020603050405020304" pitchFamily="18" charset="0"/>
              </a:rPr>
              <a:t>елевой модели наставничества. </a:t>
            </a:r>
          </a:p>
          <a:p>
            <a:pPr algn="just">
              <a:lnSpc>
                <a:spcPct val="115000"/>
              </a:lnSpc>
              <a:spcAft>
                <a:spcPts val="1000"/>
              </a:spcAft>
            </a:pPr>
            <a:r>
              <a:rPr lang="ru-RU" sz="2000" dirty="0">
                <a:solidFill>
                  <a:srgbClr val="000000"/>
                </a:solidFill>
                <a:effectLst/>
                <a:ea typeface="Calibri" panose="020F0502020204030204" pitchFamily="34" charset="0"/>
                <a:cs typeface="Times New Roman" panose="02020603050405020304" pitchFamily="18" charset="0"/>
              </a:rPr>
              <a:t>Утверждена распоряжением Министерства просвещения Российской Федерации от 25.12.2019 г. № Р-145.</a:t>
            </a:r>
            <a:endParaRPr lang="ru-RU" sz="2000" dirty="0">
              <a:effectLst/>
              <a:ea typeface="Calibri" panose="020F0502020204030204" pitchFamily="34" charset="0"/>
              <a:cs typeface="Times New Roman" panose="02020603050405020304" pitchFamily="18" charset="0"/>
            </a:endParaRPr>
          </a:p>
          <a:p>
            <a:pPr algn="just">
              <a:lnSpc>
                <a:spcPct val="115000"/>
              </a:lnSpc>
              <a:spcAft>
                <a:spcPts val="1000"/>
              </a:spcAft>
            </a:pPr>
            <a:r>
              <a:rPr lang="ru-RU" sz="2000" dirty="0">
                <a:effectLst/>
                <a:ea typeface="Calibri" panose="020F0502020204030204" pitchFamily="34" charset="0"/>
                <a:cs typeface="Times New Roman" panose="02020603050405020304" pitchFamily="18" charset="0"/>
              </a:rPr>
              <a:t>23.01.2020 года Министерство просвещения РФ опубликовало </a:t>
            </a:r>
            <a:r>
              <a:rPr lang="ru-RU" sz="2000" b="1" dirty="0">
                <a:effectLst/>
                <a:ea typeface="Calibri" panose="020F0502020204030204" pitchFamily="34" charset="0"/>
                <a:cs typeface="Times New Roman" panose="02020603050405020304" pitchFamily="18" charset="0"/>
              </a:rPr>
              <a:t>Письмо № МР – 42/02 о внедрении целевой модели наставничества в образовательных организациях Российской Федерации</a:t>
            </a:r>
            <a:r>
              <a:rPr lang="ru-RU" sz="2000" dirty="0">
                <a:effectLst/>
                <a:ea typeface="Calibri" panose="020F0502020204030204" pitchFamily="34" charset="0"/>
                <a:cs typeface="Times New Roman" panose="02020603050405020304" pitchFamily="18" charset="0"/>
              </a:rPr>
              <a:t>. </a:t>
            </a:r>
          </a:p>
          <a:p>
            <a:pPr algn="just">
              <a:lnSpc>
                <a:spcPct val="115000"/>
              </a:lnSpc>
              <a:spcAft>
                <a:spcPts val="1000"/>
              </a:spcAft>
            </a:pPr>
            <a:r>
              <a:rPr lang="ru-RU" sz="2000" dirty="0">
                <a:effectLst/>
                <a:ea typeface="Calibri" panose="020F0502020204030204" pitchFamily="34" charset="0"/>
                <a:cs typeface="Times New Roman" panose="02020603050405020304" pitchFamily="18" charset="0"/>
              </a:rPr>
              <a:t>Внедрение программ наставничества в образовательные организации России обеспечит системность и преемственность наставнических отношений.</a:t>
            </a:r>
          </a:p>
          <a:p>
            <a:pPr algn="just">
              <a:lnSpc>
                <a:spcPct val="115000"/>
              </a:lnSpc>
              <a:spcAft>
                <a:spcPts val="1000"/>
              </a:spcAft>
            </a:pPr>
            <a:r>
              <a:rPr lang="ru-RU" sz="2000" b="1" dirty="0">
                <a:ea typeface="Calibri" panose="020F0502020204030204" pitchFamily="34" charset="0"/>
                <a:cs typeface="Times New Roman" panose="02020603050405020304" pitchFamily="18" charset="0"/>
              </a:rPr>
              <a:t>Наставничество – образовательный процесс на рабочем месте!</a:t>
            </a:r>
            <a:endParaRPr lang="ru-RU" sz="2000" b="1"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37003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609600" y="443346"/>
            <a:ext cx="11000509"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35824" y="592011"/>
            <a:ext cx="9777594" cy="5883534"/>
          </a:xfrm>
          <a:prstGeom prst="rect">
            <a:avLst/>
          </a:prstGeom>
          <a:noFill/>
        </p:spPr>
        <p:txBody>
          <a:bodyPr wrap="square">
            <a:spAutoFit/>
          </a:bodyPr>
          <a:lstStyle/>
          <a:p>
            <a:pPr>
              <a:lnSpc>
                <a:spcPct val="115000"/>
              </a:lnSpc>
              <a:spcAft>
                <a:spcPts val="1000"/>
              </a:spcAft>
            </a:pPr>
            <a:r>
              <a:rPr lang="ru-RU" sz="2800" dirty="0"/>
              <a:t>Потенциал наставничества в последнее время признается все большим числом государств. </a:t>
            </a:r>
          </a:p>
          <a:p>
            <a:pPr>
              <a:lnSpc>
                <a:spcPct val="115000"/>
              </a:lnSpc>
              <a:spcAft>
                <a:spcPts val="1000"/>
              </a:spcAft>
            </a:pPr>
            <a:r>
              <a:rPr lang="ru-RU" sz="2800" dirty="0"/>
              <a:t>Многие государственные и общественные организации, предприятия и учреждения запускают различные инициативы в сфере наставничества. </a:t>
            </a:r>
          </a:p>
          <a:p>
            <a:pPr>
              <a:lnSpc>
                <a:spcPct val="115000"/>
              </a:lnSpc>
              <a:spcAft>
                <a:spcPts val="1000"/>
              </a:spcAft>
            </a:pPr>
            <a:r>
              <a:rPr lang="ru-RU" sz="2800" dirty="0"/>
              <a:t>Наставничество стало рассматриваться как ключевая стратегия в управлении. </a:t>
            </a:r>
          </a:p>
          <a:p>
            <a:pPr>
              <a:lnSpc>
                <a:spcPct val="115000"/>
              </a:lnSpc>
              <a:spcAft>
                <a:spcPts val="1000"/>
              </a:spcAft>
            </a:pPr>
            <a:r>
              <a:rPr lang="ru-RU" sz="2800" dirty="0"/>
              <a:t>С точки зрения практики развития педагогического и управленческого персонала это представляет существенный интерес для образовательных организаций.</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47095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7747" y="229987"/>
            <a:ext cx="10764253" cy="6309420"/>
          </a:xfrm>
          <a:prstGeom prst="rect">
            <a:avLst/>
          </a:prstGeom>
        </p:spPr>
        <p:txBody>
          <a:bodyPr wrap="square">
            <a:spAutoFit/>
          </a:bodyPr>
          <a:lstStyle/>
          <a:p>
            <a:r>
              <a:rPr lang="ru-RU" sz="2200" b="1" dirty="0" smtClean="0">
                <a:solidFill>
                  <a:srgbClr val="C00000"/>
                </a:solidFill>
              </a:rPr>
              <a:t>Нормативно-правовая </a:t>
            </a:r>
            <a:r>
              <a:rPr lang="ru-RU" sz="2200" b="1" dirty="0">
                <a:solidFill>
                  <a:srgbClr val="C00000"/>
                </a:solidFill>
              </a:rPr>
              <a:t>основа </a:t>
            </a:r>
            <a:endParaRPr lang="ru-RU" sz="2200" b="1" dirty="0" smtClean="0">
              <a:solidFill>
                <a:srgbClr val="C00000"/>
              </a:solidFill>
            </a:endParaRPr>
          </a:p>
          <a:p>
            <a:endParaRPr lang="ru-RU" dirty="0"/>
          </a:p>
          <a:p>
            <a:r>
              <a:rPr lang="ru-RU" sz="1400" b="1" dirty="0" smtClean="0"/>
              <a:t>Методология </a:t>
            </a:r>
            <a:r>
              <a:rPr lang="ru-RU" sz="1400" b="1" dirty="0"/>
              <a:t>(целевая модель) </a:t>
            </a:r>
            <a:r>
              <a:rPr lang="ru-RU" sz="1400" dirty="0"/>
              <a:t>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утвержденная распоряжением Министерства просвещения Российской Федерации от 25 декабря 2019 г. № Р-145 </a:t>
            </a:r>
            <a:endParaRPr lang="ru-RU" sz="1400" dirty="0" smtClean="0"/>
          </a:p>
          <a:p>
            <a:r>
              <a:rPr lang="ru-RU" sz="1400" b="1" dirty="0" smtClean="0"/>
              <a:t>Методические </a:t>
            </a:r>
            <a:r>
              <a:rPr lang="ru-RU" sz="1400" b="1" dirty="0"/>
              <a:t>рекомендации </a:t>
            </a:r>
            <a:r>
              <a:rPr lang="ru-RU" sz="1400" dirty="0"/>
              <a:t>по внедрению методологии (целевой модели) 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(приложение к распоряжению Министерства просвещения Российской Федерации от 25 декабря 2019 г. № Р-145). </a:t>
            </a:r>
            <a:endParaRPr lang="ru-RU" sz="1400" dirty="0" smtClean="0"/>
          </a:p>
          <a:p>
            <a:r>
              <a:rPr lang="ru-RU" sz="1400" b="1" dirty="0" smtClean="0"/>
              <a:t>Методические </a:t>
            </a:r>
            <a:r>
              <a:rPr lang="ru-RU" sz="1400" b="1" dirty="0"/>
              <a:t>рекомендации </a:t>
            </a:r>
            <a:r>
              <a:rPr lang="ru-RU" sz="1400" dirty="0"/>
              <a:t>по разработке и внедрению системы (целевой модели) наставничества педагогических работников в образовательных организациях от 21 декабря 2021 г. </a:t>
            </a:r>
            <a:endParaRPr lang="ru-RU" sz="1400" dirty="0" smtClean="0"/>
          </a:p>
          <a:p>
            <a:r>
              <a:rPr lang="ru-RU" sz="1400" b="1" dirty="0" smtClean="0"/>
              <a:t>Концепция</a:t>
            </a:r>
            <a:r>
              <a:rPr lang="ru-RU" sz="1400" dirty="0" smtClean="0"/>
              <a:t> </a:t>
            </a:r>
            <a:r>
              <a:rPr lang="ru-RU" sz="1400" dirty="0"/>
              <a:t>создания единой федеральной системы научно-методического сопровождения педагогических работников и управленческих кадров (утв. распоряжением Министерства просвещения Российской Федерации от 6 августа 2020 г. № Р-76</a:t>
            </a:r>
            <a:r>
              <a:rPr lang="ru-RU" sz="1400" dirty="0" smtClean="0"/>
              <a:t>);</a:t>
            </a:r>
          </a:p>
          <a:p>
            <a:r>
              <a:rPr lang="ru-RU" sz="1400" b="1" dirty="0" smtClean="0"/>
              <a:t>Основные </a:t>
            </a:r>
            <a:r>
              <a:rPr lang="ru-RU" sz="1400" b="1" dirty="0"/>
              <a:t>принципы </a:t>
            </a:r>
            <a:r>
              <a:rPr lang="ru-RU" sz="1400" dirty="0"/>
              <a:t>национальной системы профессионального роста педагогических работников Российской Федерации, включая национальную систему учительского роста (утв. распоряжением Правительства Российской Федерации 31 декабря 2019 г. № 3273-р (с изменениями, внесенными распоряжением Правительства Российской Федерации от 7 октября 2020 г. № 2580-р</a:t>
            </a:r>
            <a:r>
              <a:rPr lang="ru-RU" sz="1400" dirty="0" smtClean="0"/>
              <a:t>);</a:t>
            </a:r>
          </a:p>
          <a:p>
            <a:r>
              <a:rPr lang="ru-RU" sz="1400" b="1" dirty="0" smtClean="0"/>
              <a:t>Методические </a:t>
            </a:r>
            <a:r>
              <a:rPr lang="ru-RU" sz="1400" b="1" dirty="0"/>
              <a:t>рекомендации</a:t>
            </a:r>
            <a:r>
              <a:rPr lang="ru-RU" sz="1400" dirty="0"/>
              <a:t> по реализации мероприятий по формированию и обеспечению функционирования единой федеральной системы научно-методического сопровождения педагогических работников и управленческих кадров (утв. распоряжением Министерства просвещения Российской Федерации от 4 февраля 2021 г. № Р-33</a:t>
            </a:r>
            <a:r>
              <a:rPr lang="ru-RU" sz="1400" dirty="0" smtClean="0"/>
              <a:t>);</a:t>
            </a:r>
          </a:p>
          <a:p>
            <a:r>
              <a:rPr lang="ru-RU" sz="1400" b="1" dirty="0" smtClean="0"/>
              <a:t>Методические </a:t>
            </a:r>
            <a:r>
              <a:rPr lang="ru-RU" sz="1400" b="1" dirty="0"/>
              <a:t>рекомендации </a:t>
            </a:r>
            <a:r>
              <a:rPr lang="ru-RU" sz="1400" dirty="0"/>
              <a:t>для субъектов Российской Федерации по созданию и обеспечению функционирования региональной системы научно-методического сопровождения педагогических работников и управленческих кадров от 06 июля 2021 г. № 2163 </a:t>
            </a:r>
          </a:p>
        </p:txBody>
      </p:sp>
    </p:spTree>
    <p:extLst>
      <p:ext uri="{BB962C8B-B14F-4D97-AF65-F5344CB8AC3E}">
        <p14:creationId xmlns:p14="http://schemas.microsoft.com/office/powerpoint/2010/main" val="20502445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989221" y="1363579"/>
            <a:ext cx="9884359" cy="4652210"/>
          </a:xfrm>
        </p:spPr>
        <p:txBody>
          <a:bodyPr>
            <a:normAutofit fontScale="90000"/>
          </a:bodyPr>
          <a:lstStyle/>
          <a:p>
            <a:r>
              <a:rPr lang="ru-RU" sz="2000" dirty="0" smtClean="0"/>
              <a:t/>
            </a:r>
            <a:br>
              <a:rPr lang="ru-RU" sz="2000" dirty="0" smtClean="0"/>
            </a:br>
            <a:r>
              <a:rPr lang="ru-RU" sz="2000" dirty="0" smtClean="0"/>
              <a:t/>
            </a:r>
            <a:br>
              <a:rPr lang="ru-RU" sz="2000" dirty="0" smtClean="0"/>
            </a:br>
            <a:r>
              <a:rPr lang="ru-RU" sz="2000" b="1" i="1" dirty="0" smtClean="0"/>
              <a:t>«</a:t>
            </a:r>
            <a:r>
              <a:rPr lang="ru-RU" sz="2000" b="1" i="1" dirty="0"/>
              <a:t>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a:t>
            </a:r>
            <a:r>
              <a:rPr lang="ru-RU" sz="2000" b="1" i="1" dirty="0" smtClean="0"/>
              <a:t/>
            </a:r>
            <a:br>
              <a:rPr lang="ru-RU" sz="2000" b="1" i="1" dirty="0" smtClean="0"/>
            </a:br>
            <a:r>
              <a:rPr lang="ru-RU" sz="2000" dirty="0" smtClean="0"/>
              <a:t>С.С</a:t>
            </a:r>
            <a:r>
              <a:rPr lang="ru-RU" sz="2000" dirty="0"/>
              <a:t>. Кравцов 28 </a:t>
            </a:r>
            <a:r>
              <a:rPr lang="ru-RU" sz="2000" dirty="0" smtClean="0"/>
              <a:t>апреля </a:t>
            </a:r>
            <a:r>
              <a:rPr lang="ru-RU" sz="2000" dirty="0"/>
              <a:t>2022 г. </a:t>
            </a:r>
            <a:r>
              <a:rPr lang="ru-RU" sz="2000" dirty="0" smtClean="0"/>
              <a:t/>
            </a:r>
            <a:br>
              <a:rPr lang="ru-RU" sz="2000" dirty="0" smtClean="0"/>
            </a:br>
            <a:r>
              <a:rPr lang="ru-RU" sz="2000" dirty="0" smtClean="0"/>
              <a:t/>
            </a:r>
            <a:br>
              <a:rPr lang="ru-RU" sz="2000" dirty="0" smtClean="0"/>
            </a:br>
            <a:r>
              <a:rPr lang="ru-RU" sz="2000" b="1" dirty="0" smtClean="0"/>
              <a:t>СТРАТЕГИЧЕСКИЕ </a:t>
            </a:r>
            <a:r>
              <a:rPr lang="ru-RU" sz="2000" b="1" dirty="0"/>
              <a:t>ПРИОРИТЕТЫ РАЗВИТИЯ МЕТОДИЧЕСКОЙ </a:t>
            </a:r>
            <a:r>
              <a:rPr lang="ru-RU" sz="2000" b="1" dirty="0" smtClean="0"/>
              <a:t>СЛУЖБЫ: </a:t>
            </a:r>
            <a:br>
              <a:rPr lang="ru-RU" sz="2000" b="1" dirty="0" smtClean="0"/>
            </a:br>
            <a:r>
              <a:rPr lang="ru-RU" sz="2000" b="1" dirty="0" smtClean="0"/>
              <a:t/>
            </a:r>
            <a:br>
              <a:rPr lang="ru-RU" sz="2000" b="1" dirty="0" smtClean="0"/>
            </a:br>
            <a:r>
              <a:rPr lang="ru-RU" sz="2000" dirty="0" smtClean="0"/>
              <a:t>Глобальная </a:t>
            </a:r>
            <a:r>
              <a:rPr lang="ru-RU" sz="2000" dirty="0"/>
              <a:t>«сборка» всех региональных методических структур, элементов в единую систему и налаживание их реального взаимодействия </a:t>
            </a:r>
            <a:r>
              <a:rPr lang="ru-RU" sz="2000" dirty="0" smtClean="0"/>
              <a:t/>
            </a:r>
            <a:br>
              <a:rPr lang="ru-RU" sz="2000" dirty="0" smtClean="0"/>
            </a:br>
            <a:r>
              <a:rPr lang="ru-RU" sz="2000" dirty="0"/>
              <a:t/>
            </a:r>
            <a:br>
              <a:rPr lang="ru-RU" sz="2000" dirty="0"/>
            </a:br>
            <a:r>
              <a:rPr lang="ru-RU" sz="2000" dirty="0" smtClean="0"/>
              <a:t>Построение </a:t>
            </a:r>
            <a:r>
              <a:rPr lang="ru-RU" sz="2000" dirty="0"/>
              <a:t>АДРЕСНОГО </a:t>
            </a:r>
            <a:r>
              <a:rPr lang="ru-RU" sz="2000" dirty="0" smtClean="0"/>
              <a:t>научно-методического </a:t>
            </a:r>
            <a:r>
              <a:rPr lang="ru-RU" sz="2000" dirty="0"/>
              <a:t>сопровождения учителя </a:t>
            </a:r>
            <a:r>
              <a:rPr lang="ru-RU" sz="2000" dirty="0" smtClean="0"/>
              <a:t/>
            </a:r>
            <a:br>
              <a:rPr lang="ru-RU" sz="2000" dirty="0" smtClean="0"/>
            </a:br>
            <a:r>
              <a:rPr lang="ru-RU" sz="2000" dirty="0"/>
              <a:t/>
            </a:r>
            <a:br>
              <a:rPr lang="ru-RU" sz="2000" dirty="0"/>
            </a:br>
            <a:r>
              <a:rPr lang="ru-RU" sz="2000" dirty="0" err="1" smtClean="0"/>
              <a:t>Технологизация</a:t>
            </a:r>
            <a:r>
              <a:rPr lang="ru-RU" sz="2000" dirty="0" smtClean="0"/>
              <a:t> </a:t>
            </a:r>
            <a:r>
              <a:rPr lang="ru-RU" sz="2000" dirty="0"/>
              <a:t>методической службы: создание типовых моделей, схем методической службы; </a:t>
            </a:r>
            <a:r>
              <a:rPr lang="ru-RU" sz="2000" dirty="0" err="1"/>
              <a:t>технологизация</a:t>
            </a:r>
            <a:r>
              <a:rPr lang="ru-RU" sz="2000" dirty="0"/>
              <a:t> труда регионального методиста </a:t>
            </a:r>
            <a:r>
              <a:rPr lang="ru-RU" sz="2000" dirty="0" smtClean="0"/>
              <a:t/>
            </a:r>
            <a:br>
              <a:rPr lang="ru-RU" sz="2000" dirty="0" smtClean="0"/>
            </a:br>
            <a:r>
              <a:rPr lang="ru-RU" sz="2000" dirty="0"/>
              <a:t/>
            </a:r>
            <a:br>
              <a:rPr lang="ru-RU" sz="2000" dirty="0"/>
            </a:br>
            <a:r>
              <a:rPr lang="ru-RU" sz="2000" dirty="0" smtClean="0"/>
              <a:t>Развитие </a:t>
            </a:r>
            <a:r>
              <a:rPr lang="ru-RU" sz="2000" dirty="0"/>
              <a:t>регионального методического </a:t>
            </a:r>
            <a:endParaRPr lang="ru-RU" sz="2000" dirty="0">
              <a:solidFill>
                <a:srgbClr val="002060"/>
              </a:solidFill>
            </a:endParaRPr>
          </a:p>
        </p:txBody>
      </p:sp>
      <p:sp>
        <p:nvSpPr>
          <p:cNvPr id="3" name="Прямоугольник 2"/>
          <p:cNvSpPr/>
          <p:nvPr/>
        </p:nvSpPr>
        <p:spPr>
          <a:xfrm>
            <a:off x="3372573" y="693639"/>
            <a:ext cx="7117654" cy="461665"/>
          </a:xfrm>
          <a:prstGeom prst="rect">
            <a:avLst/>
          </a:prstGeom>
        </p:spPr>
        <p:txBody>
          <a:bodyPr wrap="none">
            <a:spAutoFit/>
          </a:bodyPr>
          <a:lstStyle/>
          <a:p>
            <a:r>
              <a:rPr lang="ru-RU" sz="2400" b="1" dirty="0">
                <a:solidFill>
                  <a:srgbClr val="C00000"/>
                </a:solidFill>
              </a:rPr>
              <a:t>ТРАНСФОРМАЦИЯ МЕТОДИЧЕСКОЙ СЛУЖБЫ </a:t>
            </a:r>
            <a:endParaRPr lang="ru-RU" sz="2400" dirty="0">
              <a:solidFill>
                <a:srgbClr val="C00000"/>
              </a:solidFill>
            </a:endParaRPr>
          </a:p>
        </p:txBody>
      </p:sp>
      <p:pic>
        <p:nvPicPr>
          <p:cNvPr id="4" name="Рисунок 3"/>
          <p:cNvPicPr>
            <a:picLocks noChangeAspect="1"/>
          </p:cNvPicPr>
          <p:nvPr/>
        </p:nvPicPr>
        <p:blipFill>
          <a:blip r:embed="rId2"/>
          <a:stretch>
            <a:fillRect/>
          </a:stretch>
        </p:blipFill>
        <p:spPr>
          <a:xfrm>
            <a:off x="1" y="1"/>
            <a:ext cx="12227836" cy="6858000"/>
          </a:xfrm>
          <a:prstGeom prst="rect">
            <a:avLst/>
          </a:prstGeom>
        </p:spPr>
      </p:pic>
      <p:pic>
        <p:nvPicPr>
          <p:cNvPr id="5" name="Рисунок 4"/>
          <p:cNvPicPr>
            <a:picLocks noChangeAspect="1"/>
          </p:cNvPicPr>
          <p:nvPr/>
        </p:nvPicPr>
        <p:blipFill>
          <a:blip r:embed="rId2"/>
          <a:stretch>
            <a:fillRect/>
          </a:stretch>
        </p:blipFill>
        <p:spPr>
          <a:xfrm>
            <a:off x="0" y="0"/>
            <a:ext cx="12227836" cy="6858000"/>
          </a:xfrm>
          <a:prstGeom prst="rect">
            <a:avLst/>
          </a:prstGeom>
        </p:spPr>
      </p:pic>
    </p:spTree>
    <p:extLst>
      <p:ext uri="{BB962C8B-B14F-4D97-AF65-F5344CB8AC3E}">
        <p14:creationId xmlns:p14="http://schemas.microsoft.com/office/powerpoint/2010/main" val="3524900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989221" y="1363579"/>
            <a:ext cx="9884359" cy="4652210"/>
          </a:xfrm>
        </p:spPr>
        <p:txBody>
          <a:bodyPr>
            <a:normAutofit fontScale="90000"/>
          </a:bodyPr>
          <a:lstStyle/>
          <a:p>
            <a:r>
              <a:rPr lang="ru-RU" sz="2000" dirty="0" smtClean="0"/>
              <a:t/>
            </a:r>
            <a:br>
              <a:rPr lang="ru-RU" sz="2000" dirty="0" smtClean="0"/>
            </a:br>
            <a:r>
              <a:rPr lang="ru-RU" sz="2000" dirty="0" smtClean="0"/>
              <a:t/>
            </a:r>
            <a:br>
              <a:rPr lang="ru-RU" sz="2000" dirty="0" smtClean="0"/>
            </a:br>
            <a:r>
              <a:rPr lang="ru-RU" sz="2000" b="1" i="1" dirty="0" smtClean="0"/>
              <a:t>«</a:t>
            </a:r>
            <a:r>
              <a:rPr lang="ru-RU" sz="2000" b="1" i="1" dirty="0"/>
              <a:t>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a:t>
            </a:r>
            <a:r>
              <a:rPr lang="ru-RU" sz="2000" b="1" i="1" dirty="0" smtClean="0"/>
              <a:t/>
            </a:r>
            <a:br>
              <a:rPr lang="ru-RU" sz="2000" b="1" i="1" dirty="0" smtClean="0"/>
            </a:br>
            <a:r>
              <a:rPr lang="ru-RU" sz="2000" dirty="0" smtClean="0"/>
              <a:t>С.С</a:t>
            </a:r>
            <a:r>
              <a:rPr lang="ru-RU" sz="2000" dirty="0"/>
              <a:t>. Кравцов 28 </a:t>
            </a:r>
            <a:r>
              <a:rPr lang="ru-RU" sz="2000" dirty="0" smtClean="0"/>
              <a:t>апреля </a:t>
            </a:r>
            <a:r>
              <a:rPr lang="ru-RU" sz="2000" dirty="0"/>
              <a:t>2022 г. </a:t>
            </a:r>
            <a:r>
              <a:rPr lang="ru-RU" sz="2000" dirty="0" smtClean="0"/>
              <a:t/>
            </a:r>
            <a:br>
              <a:rPr lang="ru-RU" sz="2000" dirty="0" smtClean="0"/>
            </a:br>
            <a:r>
              <a:rPr lang="ru-RU" sz="2000" dirty="0" smtClean="0"/>
              <a:t/>
            </a:r>
            <a:br>
              <a:rPr lang="ru-RU" sz="2000" dirty="0" smtClean="0"/>
            </a:br>
            <a:r>
              <a:rPr lang="ru-RU" sz="2000" b="1" dirty="0" smtClean="0"/>
              <a:t>СТРАТЕГИЧЕСКИЕ </a:t>
            </a:r>
            <a:r>
              <a:rPr lang="ru-RU" sz="2000" b="1" dirty="0"/>
              <a:t>ПРИОРИТЕТЫ РАЗВИТИЯ МЕТОДИЧЕСКОЙ </a:t>
            </a:r>
            <a:r>
              <a:rPr lang="ru-RU" sz="2000" b="1" dirty="0" smtClean="0"/>
              <a:t>СЛУЖБЫ: </a:t>
            </a:r>
            <a:br>
              <a:rPr lang="ru-RU" sz="2000" b="1" dirty="0" smtClean="0"/>
            </a:br>
            <a:r>
              <a:rPr lang="ru-RU" sz="2000" b="1" dirty="0" smtClean="0"/>
              <a:t/>
            </a:r>
            <a:br>
              <a:rPr lang="ru-RU" sz="2000" b="1" dirty="0" smtClean="0"/>
            </a:br>
            <a:r>
              <a:rPr lang="ru-RU" sz="2000" dirty="0" smtClean="0"/>
              <a:t>Глобальная </a:t>
            </a:r>
            <a:r>
              <a:rPr lang="ru-RU" sz="2000" dirty="0"/>
              <a:t>«сборка» всех региональных методических структур, элементов в единую систему и налаживание их реального взаимодействия </a:t>
            </a:r>
            <a:r>
              <a:rPr lang="ru-RU" sz="2000" dirty="0" smtClean="0"/>
              <a:t/>
            </a:r>
            <a:br>
              <a:rPr lang="ru-RU" sz="2000" dirty="0" smtClean="0"/>
            </a:br>
            <a:r>
              <a:rPr lang="ru-RU" sz="2000" dirty="0"/>
              <a:t/>
            </a:r>
            <a:br>
              <a:rPr lang="ru-RU" sz="2000" dirty="0"/>
            </a:br>
            <a:r>
              <a:rPr lang="ru-RU" sz="2000" dirty="0" smtClean="0"/>
              <a:t>Построение </a:t>
            </a:r>
            <a:r>
              <a:rPr lang="ru-RU" sz="2000" dirty="0"/>
              <a:t>АДРЕСНОГО </a:t>
            </a:r>
            <a:r>
              <a:rPr lang="ru-RU" sz="2000" dirty="0" smtClean="0"/>
              <a:t>научно-методического </a:t>
            </a:r>
            <a:r>
              <a:rPr lang="ru-RU" sz="2000" dirty="0"/>
              <a:t>сопровождения учителя </a:t>
            </a:r>
            <a:r>
              <a:rPr lang="ru-RU" sz="2000" dirty="0" smtClean="0"/>
              <a:t/>
            </a:r>
            <a:br>
              <a:rPr lang="ru-RU" sz="2000" dirty="0" smtClean="0"/>
            </a:br>
            <a:r>
              <a:rPr lang="ru-RU" sz="2000" dirty="0"/>
              <a:t/>
            </a:r>
            <a:br>
              <a:rPr lang="ru-RU" sz="2000" dirty="0"/>
            </a:br>
            <a:r>
              <a:rPr lang="ru-RU" sz="2000" dirty="0" err="1" smtClean="0"/>
              <a:t>Технологизация</a:t>
            </a:r>
            <a:r>
              <a:rPr lang="ru-RU" sz="2000" dirty="0" smtClean="0"/>
              <a:t> </a:t>
            </a:r>
            <a:r>
              <a:rPr lang="ru-RU" sz="2000" dirty="0"/>
              <a:t>методической службы: создание типовых моделей, схем методической службы; </a:t>
            </a:r>
            <a:r>
              <a:rPr lang="ru-RU" sz="2000" dirty="0" err="1"/>
              <a:t>технологизация</a:t>
            </a:r>
            <a:r>
              <a:rPr lang="ru-RU" sz="2000" dirty="0"/>
              <a:t> труда регионального методиста </a:t>
            </a:r>
            <a:r>
              <a:rPr lang="ru-RU" sz="2000" dirty="0" smtClean="0"/>
              <a:t/>
            </a:r>
            <a:br>
              <a:rPr lang="ru-RU" sz="2000" dirty="0" smtClean="0"/>
            </a:br>
            <a:r>
              <a:rPr lang="ru-RU" sz="2000" dirty="0"/>
              <a:t/>
            </a:r>
            <a:br>
              <a:rPr lang="ru-RU" sz="2000" dirty="0"/>
            </a:br>
            <a:r>
              <a:rPr lang="ru-RU" sz="2000" dirty="0" smtClean="0"/>
              <a:t>Развитие </a:t>
            </a:r>
            <a:r>
              <a:rPr lang="ru-RU" sz="2000" dirty="0"/>
              <a:t>регионального методического </a:t>
            </a:r>
            <a:endParaRPr lang="ru-RU" sz="2000" dirty="0">
              <a:solidFill>
                <a:srgbClr val="002060"/>
              </a:solidFill>
            </a:endParaRPr>
          </a:p>
        </p:txBody>
      </p:sp>
      <p:sp>
        <p:nvSpPr>
          <p:cNvPr id="3" name="Прямоугольник 2"/>
          <p:cNvSpPr/>
          <p:nvPr/>
        </p:nvSpPr>
        <p:spPr>
          <a:xfrm>
            <a:off x="3372573" y="693639"/>
            <a:ext cx="7117654" cy="461665"/>
          </a:xfrm>
          <a:prstGeom prst="rect">
            <a:avLst/>
          </a:prstGeom>
        </p:spPr>
        <p:txBody>
          <a:bodyPr wrap="none">
            <a:spAutoFit/>
          </a:bodyPr>
          <a:lstStyle/>
          <a:p>
            <a:r>
              <a:rPr lang="ru-RU" sz="2400" b="1" dirty="0">
                <a:solidFill>
                  <a:srgbClr val="C00000"/>
                </a:solidFill>
              </a:rPr>
              <a:t>ТРАНСФОРМАЦИЯ МЕТОДИЧЕСКОЙ СЛУЖБЫ </a:t>
            </a:r>
            <a:endParaRPr lang="ru-RU" sz="2400" dirty="0">
              <a:solidFill>
                <a:srgbClr val="C00000"/>
              </a:solidFill>
            </a:endParaRPr>
          </a:p>
        </p:txBody>
      </p:sp>
      <p:pic>
        <p:nvPicPr>
          <p:cNvPr id="5" name="Рисунок 4"/>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Effect>
                      <a14:brightnessContrast contrast="-20000"/>
                    </a14:imgEffect>
                  </a14:imgLayer>
                </a14:imgProps>
              </a:ext>
            </a:extLst>
          </a:blip>
          <a:stretch>
            <a:fillRect/>
          </a:stretch>
        </p:blipFill>
        <p:spPr>
          <a:xfrm>
            <a:off x="0" y="-48088"/>
            <a:ext cx="12192000" cy="6906087"/>
          </a:xfrm>
          <a:prstGeom prst="rect">
            <a:avLst/>
          </a:prstGeom>
        </p:spPr>
      </p:pic>
    </p:spTree>
    <p:extLst>
      <p:ext uri="{BB962C8B-B14F-4D97-AF65-F5344CB8AC3E}">
        <p14:creationId xmlns:p14="http://schemas.microsoft.com/office/powerpoint/2010/main" val="9228310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253674" y="1702969"/>
            <a:ext cx="9005454" cy="3756862"/>
          </a:xfrm>
          <a:prstGeom prst="rect">
            <a:avLst/>
          </a:prstGeom>
          <a:noFill/>
        </p:spPr>
        <p:txBody>
          <a:bodyPr wrap="square">
            <a:spAutoFit/>
          </a:bodyPr>
          <a:lstStyle/>
          <a:p>
            <a:pPr>
              <a:lnSpc>
                <a:spcPct val="107000"/>
              </a:lnSpc>
              <a:spcAft>
                <a:spcPts val="800"/>
              </a:spcAft>
            </a:pPr>
            <a:r>
              <a:rPr lang="ru-RU" sz="2800" dirty="0"/>
              <a:t>Сущность деятельности наставника в образовании включает педагогическую поддержку и устранение внутренних образовательных дефицитов наставляемых, т. е. создание условий для формирования у них </a:t>
            </a:r>
            <a:r>
              <a:rPr lang="ru-RU" sz="2800" b="1" dirty="0"/>
              <a:t>готовности самостоятельно разрешать образовательные или профессиональные проблемы</a:t>
            </a:r>
            <a:r>
              <a:rPr lang="ru-RU" sz="2800" dirty="0"/>
              <a:t>.</a:t>
            </a:r>
            <a:endParaRPr lang="ru-RU"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71956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253674" y="1702969"/>
            <a:ext cx="9005454" cy="3756862"/>
          </a:xfrm>
          <a:prstGeom prst="rect">
            <a:avLst/>
          </a:prstGeom>
          <a:noFill/>
        </p:spPr>
        <p:txBody>
          <a:bodyPr wrap="square">
            <a:spAutoFit/>
          </a:bodyPr>
          <a:lstStyle/>
          <a:p>
            <a:pPr>
              <a:lnSpc>
                <a:spcPct val="107000"/>
              </a:lnSpc>
              <a:spcAft>
                <a:spcPts val="800"/>
              </a:spcAft>
            </a:pPr>
            <a:r>
              <a:rPr lang="ru-RU" sz="2800" dirty="0"/>
              <a:t>Сущность деятельности наставника в образовании включает педагогическую поддержку и устранение внутренних образовательных дефицитов наставляемых, т. е. создание условий для формирования у них </a:t>
            </a:r>
            <a:r>
              <a:rPr lang="ru-RU" sz="2800" b="1" dirty="0"/>
              <a:t>готовности самостоятельно разрешать образовательные или профессиональные проблемы</a:t>
            </a:r>
            <a:r>
              <a:rPr lang="ru-RU" sz="2800" dirty="0"/>
              <a:t>.</a:t>
            </a:r>
            <a:endParaRPr lang="ru-RU" sz="28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14288" y="4762"/>
            <a:ext cx="12065418" cy="6848475"/>
          </a:xfrm>
          <a:prstGeom prst="rect">
            <a:avLst/>
          </a:prstGeom>
        </p:spPr>
      </p:pic>
    </p:spTree>
    <p:extLst>
      <p:ext uri="{BB962C8B-B14F-4D97-AF65-F5344CB8AC3E}">
        <p14:creationId xmlns:p14="http://schemas.microsoft.com/office/powerpoint/2010/main" val="28846189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Рисунок 4"/>
          <p:cNvPicPr>
            <a:picLocks noChangeAspect="1"/>
          </p:cNvPicPr>
          <p:nvPr/>
        </p:nvPicPr>
        <p:blipFill>
          <a:blip r:embed="rId2">
            <a:duotone>
              <a:schemeClr val="accent1">
                <a:shade val="45000"/>
                <a:satMod val="135000"/>
              </a:schemeClr>
              <a:prstClr val="white"/>
            </a:duotone>
          </a:blip>
          <a:stretch>
            <a:fillRect/>
          </a:stretch>
        </p:blipFill>
        <p:spPr>
          <a:xfrm>
            <a:off x="0" y="48126"/>
            <a:ext cx="12191999" cy="6809874"/>
          </a:xfrm>
          <a:prstGeom prst="rect">
            <a:avLst/>
          </a:prstGeom>
        </p:spPr>
      </p:pic>
    </p:spTree>
    <p:extLst>
      <p:ext uri="{BB962C8B-B14F-4D97-AF65-F5344CB8AC3E}">
        <p14:creationId xmlns:p14="http://schemas.microsoft.com/office/powerpoint/2010/main" val="13536164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47624" y="0"/>
            <a:ext cx="12144375" cy="6857999"/>
          </a:xfrm>
          <a:prstGeom prst="rect">
            <a:avLst/>
          </a:prstGeom>
        </p:spPr>
      </p:pic>
    </p:spTree>
    <p:extLst>
      <p:ext uri="{BB962C8B-B14F-4D97-AF65-F5344CB8AC3E}">
        <p14:creationId xmlns:p14="http://schemas.microsoft.com/office/powerpoint/2010/main" val="22487228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842939"/>
            <a:ext cx="9995308" cy="5172122"/>
          </a:xfrm>
          <a:prstGeom prst="rect">
            <a:avLst/>
          </a:prstGeom>
          <a:noFill/>
        </p:spPr>
        <p:txBody>
          <a:bodyPr wrap="square">
            <a:spAutoFit/>
          </a:bodyPr>
          <a:lstStyle/>
          <a:p>
            <a:pPr>
              <a:lnSpc>
                <a:spcPct val="107000"/>
              </a:lnSpc>
              <a:spcAft>
                <a:spcPts val="800"/>
              </a:spcAft>
            </a:pPr>
            <a:r>
              <a:rPr lang="ru-RU" sz="2400" b="1" dirty="0">
                <a:solidFill>
                  <a:srgbClr val="C00000"/>
                </a:solidFill>
              </a:rPr>
              <a:t>Типы образовательных дефицитов работников образования:</a:t>
            </a:r>
          </a:p>
          <a:p>
            <a:pPr marL="457200" indent="-457200">
              <a:lnSpc>
                <a:spcPct val="107000"/>
              </a:lnSpc>
              <a:spcAft>
                <a:spcPts val="800"/>
              </a:spcAft>
              <a:buAutoNum type="arabicPeriod"/>
            </a:pPr>
            <a:r>
              <a:rPr lang="ru-RU" sz="2200" dirty="0"/>
              <a:t>Субъективная новизна ситуации для сопровождаемого (адаптационный период): </a:t>
            </a:r>
          </a:p>
          <a:p>
            <a:pPr marL="342900" indent="-342900">
              <a:lnSpc>
                <a:spcPct val="107000"/>
              </a:lnSpc>
              <a:spcAft>
                <a:spcPts val="800"/>
              </a:spcAft>
              <a:buFont typeface="Arial" panose="020B0604020202020204" pitchFamily="34" charset="0"/>
              <a:buChar char="•"/>
            </a:pPr>
            <a:r>
              <a:rPr lang="ru-RU" sz="2200" dirty="0"/>
              <a:t>молодой специалист; </a:t>
            </a:r>
          </a:p>
          <a:p>
            <a:pPr marL="342900" indent="-342900">
              <a:lnSpc>
                <a:spcPct val="107000"/>
              </a:lnSpc>
              <a:spcAft>
                <a:spcPts val="800"/>
              </a:spcAft>
              <a:buFont typeface="Arial" panose="020B0604020202020204" pitchFamily="34" charset="0"/>
              <a:buChar char="•"/>
            </a:pPr>
            <a:r>
              <a:rPr lang="ru-RU" sz="2200" dirty="0"/>
              <a:t>новый в ОО работник (перешедший в другую образовательную организацию); </a:t>
            </a:r>
          </a:p>
          <a:p>
            <a:pPr marL="342900" indent="-342900">
              <a:lnSpc>
                <a:spcPct val="107000"/>
              </a:lnSpc>
              <a:spcAft>
                <a:spcPts val="800"/>
              </a:spcAft>
              <a:buFont typeface="Arial" panose="020B0604020202020204" pitchFamily="34" charset="0"/>
              <a:buChar char="•"/>
            </a:pPr>
            <a:r>
              <a:rPr lang="ru-RU" sz="2200" dirty="0"/>
              <a:t>новая должность; </a:t>
            </a:r>
          </a:p>
          <a:p>
            <a:pPr marL="342900" indent="-342900">
              <a:lnSpc>
                <a:spcPct val="107000"/>
              </a:lnSpc>
              <a:spcAft>
                <a:spcPts val="800"/>
              </a:spcAft>
              <a:buFont typeface="Arial" panose="020B0604020202020204" pitchFamily="34" charset="0"/>
              <a:buChar char="•"/>
            </a:pPr>
            <a:r>
              <a:rPr lang="ru-RU" sz="2200" dirty="0"/>
              <a:t>изменение ООП, статуса организации, корпоративной культуры, введение других инноваций; </a:t>
            </a:r>
          </a:p>
          <a:p>
            <a:pPr marL="342900" indent="-342900">
              <a:lnSpc>
                <a:spcPct val="107000"/>
              </a:lnSpc>
              <a:spcAft>
                <a:spcPts val="800"/>
              </a:spcAft>
              <a:buFont typeface="Arial" panose="020B0604020202020204" pitchFamily="34" charset="0"/>
              <a:buChar char="•"/>
            </a:pPr>
            <a:r>
              <a:rPr lang="ru-RU" sz="2200" dirty="0"/>
              <a:t>новые ситуативные требования к сопровождаемому (например, в связи с участием в соревновании, конкурсе). </a:t>
            </a:r>
          </a:p>
          <a:p>
            <a:pPr>
              <a:lnSpc>
                <a:spcPct val="107000"/>
              </a:lnSpc>
              <a:spcAft>
                <a:spcPts val="800"/>
              </a:spcAft>
            </a:pPr>
            <a:r>
              <a:rPr lang="ru-RU" sz="2200" dirty="0"/>
              <a:t>2. Дефицит мотивации к деятельности.</a:t>
            </a:r>
            <a:endParaRPr lang="ru-RU" sz="2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66423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555250" y="136826"/>
            <a:ext cx="10160000" cy="6433556"/>
          </a:xfrm>
          <a:prstGeom prst="rect">
            <a:avLst/>
          </a:prstGeom>
          <a:noFill/>
        </p:spPr>
        <p:txBody>
          <a:bodyPr wrap="square">
            <a:spAutoFit/>
          </a:bodyPr>
          <a:lstStyle/>
          <a:p>
            <a:pPr marL="457200" indent="-457200">
              <a:lnSpc>
                <a:spcPct val="107000"/>
              </a:lnSpc>
              <a:spcAft>
                <a:spcPts val="800"/>
              </a:spcAft>
              <a:buAutoNum type="arabicPeriod"/>
            </a:pPr>
            <a:r>
              <a:rPr lang="ru-RU" sz="1400" b="1" dirty="0"/>
              <a:t>Традиционная модель </a:t>
            </a:r>
            <a:r>
              <a:rPr lang="ru-RU" sz="1400" dirty="0"/>
              <a:t>наставничества (или наставничество «один на один») – взаимодействие между более опытным специалистом и начинающим в течение определенного периода времени.</a:t>
            </a:r>
          </a:p>
          <a:p>
            <a:pPr marL="457200" indent="-457200">
              <a:lnSpc>
                <a:spcPct val="107000"/>
              </a:lnSpc>
              <a:spcAft>
                <a:spcPts val="800"/>
              </a:spcAft>
              <a:buAutoNum type="arabicPeriod"/>
            </a:pPr>
            <a:r>
              <a:rPr lang="ru-RU" sz="1400" b="1" dirty="0"/>
              <a:t>Ситуационное наставничество</a:t>
            </a:r>
            <a:r>
              <a:rPr lang="ru-RU" sz="1400" dirty="0"/>
              <a:t>, подразумевающее предоставление наставником необходимой помощи всякий раз, когда подопечный нуждается в указаниях и рекомендациях.</a:t>
            </a:r>
          </a:p>
          <a:p>
            <a:pPr marL="457200" indent="-457200">
              <a:lnSpc>
                <a:spcPct val="107000"/>
              </a:lnSpc>
              <a:spcAft>
                <a:spcPts val="800"/>
              </a:spcAft>
              <a:buAutoNum type="arabicPeriod"/>
            </a:pPr>
            <a:r>
              <a:rPr lang="ru-RU" sz="1400" b="1" dirty="0"/>
              <a:t>Партнерское наставничество </a:t>
            </a:r>
            <a:r>
              <a:rPr lang="ru-RU" sz="1400" dirty="0"/>
              <a:t>– когда оба участника программы наставничества находятся в сходном положении, как в ситуационной модели. </a:t>
            </a:r>
          </a:p>
          <a:p>
            <a:pPr marL="457200" indent="-457200">
              <a:lnSpc>
                <a:spcPct val="107000"/>
              </a:lnSpc>
              <a:spcAft>
                <a:spcPts val="800"/>
              </a:spcAft>
              <a:buAutoNum type="arabicPeriod"/>
            </a:pPr>
            <a:r>
              <a:rPr lang="ru-RU" sz="1400" b="1" dirty="0"/>
              <a:t>Групповое наставничество </a:t>
            </a:r>
            <a:r>
              <a:rPr lang="ru-RU" sz="1400" dirty="0"/>
              <a:t>– когда в организации не имеется требуемого количества наставников можно применять модель, в которой один наставник работает с группой из 2–4–6 подопечных одновременно. </a:t>
            </a:r>
          </a:p>
          <a:p>
            <a:pPr marL="457200" indent="-457200">
              <a:lnSpc>
                <a:spcPct val="107000"/>
              </a:lnSpc>
              <a:spcAft>
                <a:spcPts val="800"/>
              </a:spcAft>
              <a:buAutoNum type="arabicPeriod"/>
            </a:pPr>
            <a:r>
              <a:rPr lang="ru-RU" sz="1400" b="1" dirty="0"/>
              <a:t>Краткосрочное или целеполагающее наставничество</a:t>
            </a:r>
            <a:r>
              <a:rPr lang="ru-RU" sz="1400" dirty="0"/>
              <a:t>. Наставник и подопечный встречаются по заранее установленному графику для постановки конкретных целей, ориентированных на определенные краткосрочные результаты.</a:t>
            </a:r>
          </a:p>
          <a:p>
            <a:pPr marL="457200" indent="-457200">
              <a:lnSpc>
                <a:spcPct val="107000"/>
              </a:lnSpc>
              <a:spcAft>
                <a:spcPts val="800"/>
              </a:spcAft>
              <a:buAutoNum type="arabicPeriod"/>
            </a:pPr>
            <a:r>
              <a:rPr lang="ru-RU" sz="1400" b="1" dirty="0"/>
              <a:t>Скоростное наставничество </a:t>
            </a:r>
            <a:r>
              <a:rPr lang="ru-RU" sz="1400" dirty="0"/>
              <a:t>– это однократные встречи сотрудников с наставником более высокого уровня с целью построения взаимоотношений с другими людьми, объединенными общими проблемами и интересами. </a:t>
            </a:r>
          </a:p>
          <a:p>
            <a:pPr marL="457200" indent="-457200">
              <a:lnSpc>
                <a:spcPct val="107000"/>
              </a:lnSpc>
              <a:spcAft>
                <a:spcPts val="800"/>
              </a:spcAft>
              <a:buAutoNum type="arabicPeriod"/>
            </a:pPr>
            <a:r>
              <a:rPr lang="ru-RU" sz="1400" b="1" dirty="0"/>
              <a:t>Виртуальное наставничество</a:t>
            </a:r>
            <a:r>
              <a:rPr lang="ru-RU" sz="1400" dirty="0"/>
              <a:t> – использование информационно-коммуникационных технологий, таких, как видеоконференции, платформы для дистанционного обучения, развития и оценки талантов, онлайн-сервисы социальных сетей и сообществ практиков в системе развития персонала. </a:t>
            </a:r>
          </a:p>
          <a:p>
            <a:pPr marL="457200" indent="-457200">
              <a:lnSpc>
                <a:spcPct val="107000"/>
              </a:lnSpc>
              <a:spcAft>
                <a:spcPts val="800"/>
              </a:spcAft>
              <a:buAutoNum type="arabicPeriod"/>
            </a:pPr>
            <a:r>
              <a:rPr lang="ru-RU" sz="1400" b="1" dirty="0"/>
              <a:t>Саморегулируемое наставничество</a:t>
            </a:r>
            <a:r>
              <a:rPr lang="ru-RU" sz="1400" dirty="0"/>
              <a:t> – состоит в том, что ни наставники, ни их подопечные не подбираются специально, а опытные сотрудники добровольно выдвигают себя в список наставников.</a:t>
            </a:r>
          </a:p>
          <a:p>
            <a:pPr marL="457200" indent="-457200">
              <a:lnSpc>
                <a:spcPct val="107000"/>
              </a:lnSpc>
              <a:spcAft>
                <a:spcPts val="800"/>
              </a:spcAft>
              <a:buAutoNum type="arabicPeriod"/>
            </a:pPr>
            <a:r>
              <a:rPr lang="ru-RU" sz="1400" b="1" dirty="0"/>
              <a:t>Реверсивное наставничество </a:t>
            </a:r>
            <a:r>
              <a:rPr lang="ru-RU" sz="1400" dirty="0"/>
              <a:t>– эта модель предполагает взаимодействие между двумя сотрудниками. При этом опытный, высококвалифицированный профессионал, старший по возрасту, опыту или позиции, становится подопечным младшего по этим параметрам сотрудника, который считается его наставником по вопросам новых тенденций, технологий и т.д.</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a:off x="1062807" y="264845"/>
            <a:ext cx="492443" cy="6177519"/>
          </a:xfrm>
          <a:prstGeom prst="rect">
            <a:avLst/>
          </a:prstGeom>
          <a:noFill/>
        </p:spPr>
        <p:txBody>
          <a:bodyPr vert="vert270" wrap="square" rtlCol="0">
            <a:spAutoFit/>
          </a:bodyPr>
          <a:lstStyle/>
          <a:p>
            <a:pPr algn="ctr"/>
            <a:r>
              <a:rPr lang="ru-RU" sz="20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                           </a:t>
            </a:r>
            <a:r>
              <a:rPr lang="ru-RU" sz="2000" b="1" dirty="0">
                <a:solidFill>
                  <a:srgbClr val="C00000"/>
                </a:solidFill>
              </a:rPr>
              <a:t>Модели наставничества:</a:t>
            </a:r>
            <a:endParaRPr lang="ru-RU" sz="2000" dirty="0">
              <a:solidFill>
                <a:srgbClr val="C00000"/>
              </a:solidFill>
            </a:endParaRPr>
          </a:p>
        </p:txBody>
      </p:sp>
    </p:spTree>
    <p:extLst>
      <p:ext uri="{BB962C8B-B14F-4D97-AF65-F5344CB8AC3E}">
        <p14:creationId xmlns:p14="http://schemas.microsoft.com/office/powerpoint/2010/main" val="42050920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32000" y="1367641"/>
            <a:ext cx="10160000" cy="5404043"/>
          </a:xfrm>
          <a:prstGeom prst="rect">
            <a:avLst/>
          </a:prstGeom>
          <a:noFill/>
        </p:spPr>
        <p:txBody>
          <a:bodyPr wrap="square">
            <a:spAutoFit/>
          </a:bodyPr>
          <a:lstStyle/>
          <a:p>
            <a:pPr>
              <a:lnSpc>
                <a:spcPct val="107000"/>
              </a:lnSpc>
              <a:spcAft>
                <a:spcPts val="800"/>
              </a:spcAft>
            </a:pPr>
            <a:r>
              <a:rPr lang="ru-RU" sz="2000" dirty="0"/>
              <a:t>1. </a:t>
            </a:r>
            <a:r>
              <a:rPr lang="ru-RU" sz="2000" b="1" dirty="0"/>
              <a:t>Коллективная работа:</a:t>
            </a:r>
          </a:p>
          <a:p>
            <a:pPr marL="285750" indent="-285750">
              <a:lnSpc>
                <a:spcPct val="107000"/>
              </a:lnSpc>
              <a:spcAft>
                <a:spcPts val="800"/>
              </a:spcAft>
              <a:buFont typeface="Arial" panose="020B0604020202020204" pitchFamily="34" charset="0"/>
              <a:buChar char="•"/>
            </a:pPr>
            <a:r>
              <a:rPr lang="ru-RU" sz="2000" dirty="0"/>
              <a:t>Педагогический совет. Педагогический семинар. Вечера вопросов и ответов. Круглый стол. Педагогические конференции. День молодого учителя и др.</a:t>
            </a:r>
          </a:p>
          <a:p>
            <a:pPr>
              <a:lnSpc>
                <a:spcPct val="107000"/>
              </a:lnSpc>
              <a:spcAft>
                <a:spcPts val="800"/>
              </a:spcAft>
            </a:pPr>
            <a:r>
              <a:rPr lang="ru-RU" sz="2000" dirty="0"/>
              <a:t>2. </a:t>
            </a:r>
            <a:r>
              <a:rPr lang="ru-RU" sz="2000" b="1" dirty="0"/>
              <a:t>Групповая работа:</a:t>
            </a:r>
          </a:p>
          <a:p>
            <a:pPr marL="285750" indent="-285750">
              <a:lnSpc>
                <a:spcPct val="107000"/>
              </a:lnSpc>
              <a:spcAft>
                <a:spcPts val="800"/>
              </a:spcAft>
              <a:buFont typeface="Arial" panose="020B0604020202020204" pitchFamily="34" charset="0"/>
              <a:buChar char="•"/>
            </a:pPr>
            <a:r>
              <a:rPr lang="ru-RU" sz="2000" dirty="0"/>
              <a:t> Групповое консультирование. Групповые дискуссии. Обзоры педагогической литературы. Обзоры образовательных технологий. Деловые игры и др. </a:t>
            </a:r>
          </a:p>
          <a:p>
            <a:pPr>
              <a:lnSpc>
                <a:spcPct val="107000"/>
              </a:lnSpc>
              <a:spcAft>
                <a:spcPts val="800"/>
              </a:spcAft>
            </a:pPr>
            <a:r>
              <a:rPr lang="ru-RU" sz="2000" dirty="0"/>
              <a:t>3. </a:t>
            </a:r>
            <a:r>
              <a:rPr lang="ru-RU" sz="2000" b="1" dirty="0"/>
              <a:t>Индивидуальная работа:</a:t>
            </a:r>
          </a:p>
          <a:p>
            <a:pPr marL="285750" indent="-285750">
              <a:lnSpc>
                <a:spcPct val="107000"/>
              </a:lnSpc>
              <a:spcAft>
                <a:spcPts val="800"/>
              </a:spcAft>
              <a:buFont typeface="Arial" panose="020B0604020202020204" pitchFamily="34" charset="0"/>
              <a:buChar char="•"/>
            </a:pPr>
            <a:r>
              <a:rPr lang="ru-RU" sz="2000" dirty="0"/>
              <a:t>Индивидуальные консультации. Практические занятия. Наблюдения в ходе уроков (занятий).</a:t>
            </a:r>
          </a:p>
          <a:p>
            <a:pPr>
              <a:lnSpc>
                <a:spcPct val="107000"/>
              </a:lnSpc>
              <a:spcAft>
                <a:spcPts val="800"/>
              </a:spcAft>
            </a:pPr>
            <a:r>
              <a:rPr lang="ru-RU" sz="2000" dirty="0"/>
              <a:t>4. </a:t>
            </a:r>
            <a:r>
              <a:rPr lang="ru-RU" sz="2000" b="1" dirty="0"/>
              <a:t>Нетрадиционные формы работы с педагогами: </a:t>
            </a:r>
          </a:p>
          <a:p>
            <a:pPr marL="285750" indent="-285750">
              <a:lnSpc>
                <a:spcPct val="107000"/>
              </a:lnSpc>
              <a:spcAft>
                <a:spcPts val="800"/>
              </a:spcAft>
              <a:buFont typeface="Arial" panose="020B0604020202020204" pitchFamily="34" charset="0"/>
              <a:buChar char="•"/>
            </a:pPr>
            <a:r>
              <a:rPr lang="ru-RU" sz="2000" dirty="0"/>
              <a:t>Технология сотрудничества. Коучинг. Кейс-метод. Технология открытого пространства. </a:t>
            </a:r>
            <a:r>
              <a:rPr lang="ru-RU" sz="2000" dirty="0" err="1"/>
              <a:t>Квик</a:t>
            </a:r>
            <a:r>
              <a:rPr lang="ru-RU" sz="2000" dirty="0"/>
              <a:t>-настройка. Мастер-класс (практикум).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4716383" y="-1878970"/>
            <a:ext cx="553998" cy="5545393"/>
          </a:xfrm>
          <a:prstGeom prst="rect">
            <a:avLst/>
          </a:prstGeom>
          <a:noFill/>
        </p:spPr>
        <p:txBody>
          <a:bodyPr vert="vert270" wrap="square" rtlCol="0">
            <a:spAutoFit/>
          </a:bodyPr>
          <a:lstStyle/>
          <a:p>
            <a:r>
              <a:rPr lang="ru-RU" sz="24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                           </a:t>
            </a:r>
            <a:r>
              <a:rPr lang="ru-RU" sz="2400" b="1" dirty="0">
                <a:solidFill>
                  <a:srgbClr val="C00000"/>
                </a:solidFill>
              </a:rPr>
              <a:t>Формы работы:</a:t>
            </a:r>
            <a:endParaRPr lang="ru-RU" sz="2400" dirty="0">
              <a:solidFill>
                <a:srgbClr val="C00000"/>
              </a:solidFill>
            </a:endParaRPr>
          </a:p>
        </p:txBody>
      </p:sp>
    </p:spTree>
    <p:extLst>
      <p:ext uri="{BB962C8B-B14F-4D97-AF65-F5344CB8AC3E}">
        <p14:creationId xmlns:p14="http://schemas.microsoft.com/office/powerpoint/2010/main" val="40747349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905493"/>
            <a:ext cx="10387194" cy="5775940"/>
          </a:xfrm>
          <a:prstGeom prst="rect">
            <a:avLst/>
          </a:prstGeom>
          <a:noFill/>
        </p:spPr>
        <p:txBody>
          <a:bodyPr wrap="square">
            <a:spAutoFit/>
          </a:bodyPr>
          <a:lstStyle/>
          <a:p>
            <a:pPr>
              <a:spcAft>
                <a:spcPts val="800"/>
              </a:spcAft>
            </a:pPr>
            <a:r>
              <a:rPr lang="ru-RU" sz="2000" dirty="0"/>
              <a:t>– </a:t>
            </a:r>
            <a:r>
              <a:rPr lang="ru-RU" sz="1600" dirty="0"/>
              <a:t>устойчивая внутренняя мотивация к наставнической деятельности, оказанию помощи и поддержки другим людям; </a:t>
            </a:r>
          </a:p>
          <a:p>
            <a:pPr>
              <a:spcAft>
                <a:spcPts val="800"/>
              </a:spcAft>
            </a:pPr>
            <a:r>
              <a:rPr lang="ru-RU" sz="1600" dirty="0"/>
              <a:t>– содержательный интерес к деятельности, которую осваивает наставляемый; </a:t>
            </a:r>
          </a:p>
          <a:p>
            <a:pPr>
              <a:spcAft>
                <a:spcPts val="800"/>
              </a:spcAft>
            </a:pPr>
            <a:r>
              <a:rPr lang="ru-RU" sz="1600" dirty="0"/>
              <a:t>– открытость, общительность, коммуникабельность; </a:t>
            </a:r>
          </a:p>
          <a:p>
            <a:pPr>
              <a:spcAft>
                <a:spcPts val="800"/>
              </a:spcAft>
            </a:pPr>
            <a:r>
              <a:rPr lang="ru-RU" sz="1600" dirty="0"/>
              <a:t>– лидерские качества; </a:t>
            </a:r>
          </a:p>
          <a:p>
            <a:pPr>
              <a:spcAft>
                <a:spcPts val="800"/>
              </a:spcAft>
            </a:pPr>
            <a:r>
              <a:rPr lang="ru-RU" sz="1600" dirty="0"/>
              <a:t>– настойчивость, нацеленность на результат; </a:t>
            </a:r>
          </a:p>
          <a:p>
            <a:pPr>
              <a:spcAft>
                <a:spcPts val="800"/>
              </a:spcAft>
            </a:pPr>
            <a:r>
              <a:rPr lang="ru-RU" sz="1600" dirty="0"/>
              <a:t>– терпение и толерантность; </a:t>
            </a:r>
          </a:p>
          <a:p>
            <a:pPr>
              <a:spcAft>
                <a:spcPts val="800"/>
              </a:spcAft>
            </a:pPr>
            <a:r>
              <a:rPr lang="ru-RU" sz="1600" dirty="0"/>
              <a:t>– соответствие личных ценностей ценностям деятельности наставника, организации корпоративной культуры; </a:t>
            </a:r>
          </a:p>
          <a:p>
            <a:pPr>
              <a:spcAft>
                <a:spcPts val="800"/>
              </a:spcAft>
            </a:pPr>
            <a:r>
              <a:rPr lang="ru-RU" sz="1600" dirty="0"/>
              <a:t>– склонность к постоянному саморазвитию. </a:t>
            </a:r>
          </a:p>
          <a:p>
            <a:pPr>
              <a:spcAft>
                <a:spcPts val="800"/>
              </a:spcAft>
            </a:pPr>
            <a:r>
              <a:rPr lang="ru-RU" sz="1600" dirty="0"/>
              <a:t>Личностные качества, </a:t>
            </a:r>
            <a:r>
              <a:rPr lang="ru-RU" sz="1600" u="sng" dirty="0"/>
              <a:t>препятствующие занятию наставнической деятельности</a:t>
            </a:r>
            <a:r>
              <a:rPr lang="ru-RU" sz="1600" dirty="0"/>
              <a:t>: </a:t>
            </a:r>
          </a:p>
          <a:p>
            <a:pPr>
              <a:spcAft>
                <a:spcPts val="800"/>
              </a:spcAft>
            </a:pPr>
            <a:r>
              <a:rPr lang="ru-RU" sz="1600" dirty="0"/>
              <a:t>– избыточная авторитарность; </a:t>
            </a:r>
          </a:p>
          <a:p>
            <a:pPr>
              <a:spcAft>
                <a:spcPts val="800"/>
              </a:spcAft>
            </a:pPr>
            <a:r>
              <a:rPr lang="ru-RU" sz="1600" dirty="0"/>
              <a:t>– эгоцентризм; </a:t>
            </a:r>
          </a:p>
          <a:p>
            <a:pPr>
              <a:spcAft>
                <a:spcPts val="800"/>
              </a:spcAft>
            </a:pPr>
            <a:r>
              <a:rPr lang="ru-RU" sz="1600" dirty="0"/>
              <a:t>– тревожность, невротизм; </a:t>
            </a:r>
          </a:p>
          <a:p>
            <a:pPr>
              <a:spcAft>
                <a:spcPts val="800"/>
              </a:spcAft>
            </a:pPr>
            <a:r>
              <a:rPr lang="ru-RU" sz="1600" dirty="0"/>
              <a:t>– стремление к </a:t>
            </a:r>
            <a:r>
              <a:rPr lang="ru-RU" sz="1600" dirty="0" err="1"/>
              <a:t>гиперопеке</a:t>
            </a:r>
            <a:r>
              <a:rPr lang="ru-RU" sz="1600" dirty="0"/>
              <a:t>; </a:t>
            </a:r>
          </a:p>
          <a:p>
            <a:pPr>
              <a:spcAft>
                <a:spcPts val="800"/>
              </a:spcAft>
            </a:pPr>
            <a:r>
              <a:rPr lang="ru-RU" sz="1600" dirty="0"/>
              <a:t>– перфекционизм; </a:t>
            </a:r>
          </a:p>
          <a:p>
            <a:pPr>
              <a:spcAft>
                <a:spcPts val="800"/>
              </a:spcAft>
            </a:pPr>
            <a:r>
              <a:rPr lang="ru-RU" sz="1600" dirty="0"/>
              <a:t>– выраженная интроверсия, замкнутость.</a:t>
            </a:r>
            <a:endParaRPr lang="ru-RU" sz="16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4745413" y="-2144203"/>
            <a:ext cx="553998" cy="5545393"/>
          </a:xfrm>
          <a:prstGeom prst="rect">
            <a:avLst/>
          </a:prstGeom>
          <a:noFill/>
        </p:spPr>
        <p:txBody>
          <a:bodyPr vert="vert270" wrap="square" rtlCol="0">
            <a:spAutoFit/>
          </a:bodyPr>
          <a:lstStyle/>
          <a:p>
            <a:r>
              <a:rPr lang="ru-RU" sz="24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Личностные качества наставника</a:t>
            </a:r>
            <a:r>
              <a:rPr lang="ru-RU" sz="2400" b="1" dirty="0">
                <a:solidFill>
                  <a:srgbClr val="C00000"/>
                </a:solidFill>
              </a:rPr>
              <a:t>:</a:t>
            </a:r>
            <a:endParaRPr lang="ru-RU" sz="2400" dirty="0">
              <a:solidFill>
                <a:srgbClr val="C00000"/>
              </a:solidFill>
            </a:endParaRPr>
          </a:p>
        </p:txBody>
      </p:sp>
    </p:spTree>
    <p:extLst>
      <p:ext uri="{BB962C8B-B14F-4D97-AF65-F5344CB8AC3E}">
        <p14:creationId xmlns:p14="http://schemas.microsoft.com/office/powerpoint/2010/main" val="17425843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1242861"/>
            <a:ext cx="10387194" cy="5018040"/>
          </a:xfrm>
          <a:prstGeom prst="rect">
            <a:avLst/>
          </a:prstGeom>
          <a:noFill/>
        </p:spPr>
        <p:txBody>
          <a:bodyPr wrap="square">
            <a:spAutoFit/>
          </a:bodyPr>
          <a:lstStyle/>
          <a:p>
            <a:pPr marL="457200" indent="-457200">
              <a:spcAft>
                <a:spcPts val="800"/>
              </a:spcAft>
              <a:buAutoNum type="arabicPeriod"/>
            </a:pPr>
            <a:r>
              <a:rPr lang="ru-RU" sz="2000" dirty="0"/>
              <a:t>Риски, связанные с тенденцией «административного упрощения» и «ускорения» модернизационных процессов, внедряемых «сверху вниз»: </a:t>
            </a:r>
          </a:p>
          <a:p>
            <a:pPr marL="285750" indent="-285750">
              <a:lnSpc>
                <a:spcPct val="150000"/>
              </a:lnSpc>
              <a:spcAft>
                <a:spcPts val="800"/>
              </a:spcAft>
              <a:buFont typeface="Arial" panose="020B0604020202020204" pitchFamily="34" charset="0"/>
              <a:buChar char="•"/>
            </a:pPr>
            <a:r>
              <a:rPr lang="ru-RU" sz="2000" dirty="0"/>
              <a:t>имитация его наличия вместо планомерных и систематических усилий по взращиванию условий, обеспечивающих востребованность наставничества как определенной образовательной культуры, предполагающей определенный стиль работы с сопровождаемыми — носителями образовательных дефицитов.</a:t>
            </a:r>
          </a:p>
          <a:p>
            <a:pPr marL="285750" indent="-285750">
              <a:lnSpc>
                <a:spcPct val="150000"/>
              </a:lnSpc>
              <a:spcAft>
                <a:spcPts val="800"/>
              </a:spcAft>
              <a:buFont typeface="Arial" panose="020B0604020202020204" pitchFamily="34" charset="0"/>
              <a:buChar char="•"/>
            </a:pPr>
            <a:r>
              <a:rPr lang="ru-RU" sz="2000" dirty="0"/>
              <a:t>«навешивание» наставничества на школьного учителя в качестве дополнительной трудовой функции, обязательной для выполнения, причем «на общественных началах» и с поверхностной, чисто формальной, подготовкой на очередных краткосрочных курсах.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6375822" y="-3838781"/>
            <a:ext cx="553998" cy="8806213"/>
          </a:xfrm>
          <a:prstGeom prst="rect">
            <a:avLst/>
          </a:prstGeom>
          <a:noFill/>
        </p:spPr>
        <p:txBody>
          <a:bodyPr vert="vert270" wrap="square" rtlCol="0">
            <a:spAutoFit/>
          </a:bodyPr>
          <a:lstStyle/>
          <a:p>
            <a:r>
              <a:rPr lang="ru-RU" sz="2400" b="1" dirty="0">
                <a:solidFill>
                  <a:srgbClr val="C00000"/>
                </a:solidFill>
              </a:rPr>
              <a:t>Риски, связанные с введением наставничества</a:t>
            </a:r>
          </a:p>
        </p:txBody>
      </p:sp>
    </p:spTree>
    <p:extLst>
      <p:ext uri="{BB962C8B-B14F-4D97-AF65-F5344CB8AC3E}">
        <p14:creationId xmlns:p14="http://schemas.microsoft.com/office/powerpoint/2010/main" val="38838097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1242861"/>
            <a:ext cx="10387194" cy="5018040"/>
          </a:xfrm>
          <a:prstGeom prst="rect">
            <a:avLst/>
          </a:prstGeom>
          <a:noFill/>
        </p:spPr>
        <p:txBody>
          <a:bodyPr wrap="square">
            <a:spAutoFit/>
          </a:bodyPr>
          <a:lstStyle/>
          <a:p>
            <a:pPr marL="457200" indent="-457200">
              <a:spcAft>
                <a:spcPts val="800"/>
              </a:spcAft>
              <a:buAutoNum type="arabicPeriod"/>
            </a:pPr>
            <a:r>
              <a:rPr lang="ru-RU" sz="2000" dirty="0"/>
              <a:t>Риски, связанные с тенденцией «административного упрощения» и «ускорения» модернизационных процессов, внедряемых «сверху вниз»: </a:t>
            </a:r>
          </a:p>
          <a:p>
            <a:pPr marL="285750" indent="-285750">
              <a:lnSpc>
                <a:spcPct val="150000"/>
              </a:lnSpc>
              <a:spcAft>
                <a:spcPts val="800"/>
              </a:spcAft>
              <a:buFont typeface="Arial" panose="020B0604020202020204" pitchFamily="34" charset="0"/>
              <a:buChar char="•"/>
            </a:pPr>
            <a:r>
              <a:rPr lang="ru-RU" sz="2000" dirty="0"/>
              <a:t>имитация его наличия вместо планомерных и систематических усилий по взращиванию условий, обеспечивающих востребованность наставничества как определенной образовательной культуры, предполагающей определенный стиль работы с сопровождаемыми — носителями образовательных дефицитов.</a:t>
            </a:r>
          </a:p>
          <a:p>
            <a:pPr marL="285750" indent="-285750">
              <a:lnSpc>
                <a:spcPct val="150000"/>
              </a:lnSpc>
              <a:spcAft>
                <a:spcPts val="800"/>
              </a:spcAft>
              <a:buFont typeface="Arial" panose="020B0604020202020204" pitchFamily="34" charset="0"/>
              <a:buChar char="•"/>
            </a:pPr>
            <a:r>
              <a:rPr lang="ru-RU" sz="2000" dirty="0"/>
              <a:t>«навешивание» наставничества на школьного учителя в качестве дополнительной трудовой функции, обязательной для выполнения, причем «на общественных началах» и с поверхностной, чисто формальной, подготовкой на очередных краткосрочных курсах.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6375823" y="-3774613"/>
            <a:ext cx="553998" cy="8806213"/>
          </a:xfrm>
          <a:prstGeom prst="rect">
            <a:avLst/>
          </a:prstGeom>
          <a:noFill/>
        </p:spPr>
        <p:txBody>
          <a:bodyPr vert="vert270" wrap="square" rtlCol="0">
            <a:spAutoFit/>
          </a:bodyPr>
          <a:lstStyle/>
          <a:p>
            <a:r>
              <a:rPr lang="ru-RU" sz="2400" b="1" dirty="0">
                <a:solidFill>
                  <a:srgbClr val="C00000"/>
                </a:solidFill>
              </a:rPr>
              <a:t>Риски, связанные с введением наставничества</a:t>
            </a:r>
          </a:p>
        </p:txBody>
      </p:sp>
      <p:pic>
        <p:nvPicPr>
          <p:cNvPr id="5" name="Рисунок 4"/>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0" y="0"/>
            <a:ext cx="12192000" cy="6923522"/>
          </a:xfrm>
          <a:prstGeom prst="rect">
            <a:avLst/>
          </a:prstGeom>
        </p:spPr>
      </p:pic>
    </p:spTree>
    <p:extLst>
      <p:ext uri="{BB962C8B-B14F-4D97-AF65-F5344CB8AC3E}">
        <p14:creationId xmlns:p14="http://schemas.microsoft.com/office/powerpoint/2010/main" val="37335609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45617" y="1072510"/>
            <a:ext cx="9559360" cy="4524315"/>
          </a:xfrm>
          <a:prstGeom prst="rect">
            <a:avLst/>
          </a:prstGeom>
          <a:noFill/>
        </p:spPr>
        <p:txBody>
          <a:bodyPr wrap="square">
            <a:spAutoFit/>
          </a:bodyPr>
          <a:lstStyle/>
          <a:p>
            <a:pPr algn="r"/>
            <a:r>
              <a:rPr lang="ru-RU" sz="2000" dirty="0"/>
              <a:t>Проект</a:t>
            </a:r>
          </a:p>
          <a:p>
            <a:endParaRPr lang="ru-RU" sz="4000" dirty="0"/>
          </a:p>
          <a:p>
            <a:r>
              <a:rPr lang="ru-RU" sz="4000" dirty="0">
                <a:solidFill>
                  <a:schemeClr val="accent1">
                    <a:lumMod val="50000"/>
                  </a:schemeClr>
                </a:solidFill>
              </a:rPr>
              <a:t>ЦЕЛЕВАЯ МОДЕЛЬ НАСТАВНИЧЕСТВА </a:t>
            </a:r>
          </a:p>
          <a:p>
            <a:r>
              <a:rPr lang="ru-RU" sz="4000" dirty="0">
                <a:solidFill>
                  <a:schemeClr val="accent1">
                    <a:lumMod val="50000"/>
                  </a:schemeClr>
                </a:solidFill>
              </a:rPr>
              <a:t>В ОБРАЗОВАТЕЛЬНОМ ПРОСТРАНСТВЕ </a:t>
            </a:r>
          </a:p>
          <a:p>
            <a:r>
              <a:rPr lang="ru-RU" sz="4000" dirty="0">
                <a:solidFill>
                  <a:schemeClr val="accent1">
                    <a:lumMod val="50000"/>
                  </a:schemeClr>
                </a:solidFill>
              </a:rPr>
              <a:t>_____________________</a:t>
            </a:r>
          </a:p>
          <a:p>
            <a:endParaRPr lang="ru-RU" sz="4000" dirty="0"/>
          </a:p>
          <a:p>
            <a:r>
              <a:rPr lang="ru-RU" sz="2800" dirty="0">
                <a:solidFill>
                  <a:schemeClr val="accent1">
                    <a:lumMod val="50000"/>
                  </a:schemeClr>
                </a:solidFill>
              </a:rPr>
              <a:t>ФОРМА НАСТАВНИЧЕСТВА</a:t>
            </a:r>
            <a:r>
              <a:rPr lang="ru-RU" sz="2800" b="1" dirty="0">
                <a:solidFill>
                  <a:schemeClr val="accent1">
                    <a:lumMod val="50000"/>
                  </a:schemeClr>
                </a:solidFill>
              </a:rPr>
              <a:t> </a:t>
            </a:r>
            <a:r>
              <a:rPr lang="ru-RU" sz="2800" b="1" u="sng" dirty="0">
                <a:solidFill>
                  <a:schemeClr val="accent1">
                    <a:lumMod val="50000"/>
                  </a:schemeClr>
                </a:solidFill>
              </a:rPr>
              <a:t>«ПЕДАГОГ-ПЕДАГОГ»</a:t>
            </a:r>
          </a:p>
        </p:txBody>
      </p:sp>
    </p:spTree>
    <p:extLst>
      <p:ext uri="{BB962C8B-B14F-4D97-AF65-F5344CB8AC3E}">
        <p14:creationId xmlns:p14="http://schemas.microsoft.com/office/powerpoint/2010/main" val="5525339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Box 5">
            <a:extLst>
              <a:ext uri="{FF2B5EF4-FFF2-40B4-BE49-F238E27FC236}">
                <a16:creationId xmlns:a16="http://schemas.microsoft.com/office/drawing/2014/main" id="{B696F46E-0690-41D7-BF25-C5B4748B80E2}"/>
              </a:ext>
            </a:extLst>
          </p:cNvPr>
          <p:cNvSpPr txBox="1"/>
          <p:nvPr/>
        </p:nvSpPr>
        <p:spPr>
          <a:xfrm rot="5400000">
            <a:off x="6467264" y="-3774613"/>
            <a:ext cx="553998" cy="8806213"/>
          </a:xfrm>
          <a:prstGeom prst="rect">
            <a:avLst/>
          </a:prstGeom>
          <a:noFill/>
        </p:spPr>
        <p:txBody>
          <a:bodyPr vert="vert270" wrap="square" rtlCol="0">
            <a:spAutoFit/>
          </a:bodyPr>
          <a:lstStyle/>
          <a:p>
            <a:r>
              <a:rPr lang="ru-RU" sz="2400" dirty="0">
                <a:solidFill>
                  <a:srgbClr val="C00000"/>
                </a:solidFill>
              </a:rPr>
              <a:t>Нормативно-правовые основания:</a:t>
            </a:r>
            <a:endParaRPr lang="ru-RU" sz="2400" b="1" dirty="0">
              <a:solidFill>
                <a:srgbClr val="C00000"/>
              </a:solidFill>
            </a:endParaRPr>
          </a:p>
        </p:txBody>
      </p:sp>
      <p:sp>
        <p:nvSpPr>
          <p:cNvPr id="8" name="TextBox 7">
            <a:extLst>
              <a:ext uri="{FF2B5EF4-FFF2-40B4-BE49-F238E27FC236}">
                <a16:creationId xmlns:a16="http://schemas.microsoft.com/office/drawing/2014/main" id="{378B560E-8DA5-4259-9E32-7B0D8D8EB46A}"/>
              </a:ext>
            </a:extLst>
          </p:cNvPr>
          <p:cNvSpPr txBox="1"/>
          <p:nvPr/>
        </p:nvSpPr>
        <p:spPr>
          <a:xfrm>
            <a:off x="1804806" y="1184922"/>
            <a:ext cx="9761883" cy="5016758"/>
          </a:xfrm>
          <a:prstGeom prst="rect">
            <a:avLst/>
          </a:prstGeom>
          <a:noFill/>
        </p:spPr>
        <p:txBody>
          <a:bodyPr wrap="square">
            <a:spAutoFit/>
          </a:bodyPr>
          <a:lstStyle/>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Федеральный закон от 29.12.2012 № 273-ФЗ «Об образовании в Российской Федерации» (с изм. и доп. от 24.04.2020 № 147-ФЗ).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Указ Президента РФ от 02.03.2018 № 94 «Об учреждении знака отличия „За наставничество“».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Указ Президента РФ от 07.05.2018 № 204 «О национальных целях и стратегических задачах развития Российской Федерации на период до 2024 года».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Паспорт национального проекта «Образование» (утв. президиумом Совета при Президенте РФ по стратегическому развитию и национальным проектам, протокол от 24.12.2018 № 16). </a:t>
            </a:r>
          </a:p>
          <a:p>
            <a:pPr marL="457200" indent="-457200">
              <a:spcAft>
                <a:spcPts val="800"/>
              </a:spcAft>
              <a:buFontTx/>
              <a:buAutoNum type="arabicPeriod"/>
            </a:pPr>
            <a:r>
              <a:rPr lang="ru-RU" sz="1400" dirty="0">
                <a:solidFill>
                  <a:schemeClr val="tx1">
                    <a:lumMod val="95000"/>
                    <a:lumOff val="5000"/>
                  </a:schemeClr>
                </a:solidFill>
                <a:cs typeface="Times New Roman" panose="02020603050405020304" pitchFamily="18" charset="0"/>
              </a:rPr>
              <a:t>Паспорт федерального проекта «Современная школа» (утв. президиумом Совета при Президенте РФ по стратегическому развитию и национальным проектам, протокол от 24.12.2018 № 16).</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Методология (целевой модели) 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(утверждена распоряжением Министерства просвещения Российской Федерации от 25.12.2019 № Р-145).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Методические рекомендации по внедрению методологии (целевой модели) 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(приложение к распоряжению Министерства просвещения Российской Федерации от 25 декабря 2019 г. № Р-145). </a:t>
            </a:r>
          </a:p>
        </p:txBody>
      </p:sp>
    </p:spTree>
    <p:extLst>
      <p:ext uri="{BB962C8B-B14F-4D97-AF65-F5344CB8AC3E}">
        <p14:creationId xmlns:p14="http://schemas.microsoft.com/office/powerpoint/2010/main" val="28595625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TextBox 7">
            <a:extLst>
              <a:ext uri="{FF2B5EF4-FFF2-40B4-BE49-F238E27FC236}">
                <a16:creationId xmlns:a16="http://schemas.microsoft.com/office/drawing/2014/main" id="{378B560E-8DA5-4259-9E32-7B0D8D8EB46A}"/>
              </a:ext>
            </a:extLst>
          </p:cNvPr>
          <p:cNvSpPr txBox="1"/>
          <p:nvPr/>
        </p:nvSpPr>
        <p:spPr>
          <a:xfrm>
            <a:off x="2318994" y="398495"/>
            <a:ext cx="9407950" cy="6286914"/>
          </a:xfrm>
          <a:prstGeom prst="rect">
            <a:avLst/>
          </a:prstGeom>
          <a:noFill/>
        </p:spPr>
        <p:txBody>
          <a:bodyPr wrap="square">
            <a:spAutoFit/>
          </a:bodyPr>
          <a:lstStyle/>
          <a:p>
            <a:pPr>
              <a:lnSpc>
                <a:spcPct val="107000"/>
              </a:lnSpc>
              <a:spcAft>
                <a:spcPts val="800"/>
              </a:spcAft>
            </a:pPr>
            <a:r>
              <a:rPr lang="ru-RU" sz="2000" b="1" u="sng" dirty="0">
                <a:effectLst/>
                <a:latin typeface="Century Gothic" panose="020B0502020202020204" pitchFamily="34" charset="0"/>
                <a:ea typeface="Calibri" panose="020F0502020204030204" pitchFamily="34" charset="0"/>
                <a:cs typeface="Times New Roman" panose="02020603050405020304" pitchFamily="18" charset="0"/>
              </a:rPr>
              <a:t>Стратегическая цель:</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Реализация модели наставничества в образовательном пространстве __________ как стратегической инициативы </a:t>
            </a:r>
            <a:r>
              <a:rPr lang="ru-RU" sz="1600" b="1" dirty="0">
                <a:effectLst/>
                <a:latin typeface="Century Gothic" panose="020B0502020202020204" pitchFamily="34" charset="0"/>
                <a:ea typeface="Calibri" panose="020F0502020204030204" pitchFamily="34" charset="0"/>
                <a:cs typeface="Times New Roman" panose="02020603050405020304" pitchFamily="18" charset="0"/>
              </a:rPr>
              <a:t>с целью </a:t>
            </a:r>
          </a:p>
          <a:p>
            <a:pPr>
              <a:spcAft>
                <a:spcPts val="800"/>
              </a:spcAft>
            </a:pPr>
            <a:r>
              <a:rPr lang="ru-RU" sz="1600" dirty="0"/>
              <a:t>развития кадрового потенциала системы образования для решения перспективных задач РД;</a:t>
            </a:r>
            <a:endParaRPr lang="ru-RU" sz="1600" dirty="0">
              <a:solidFill>
                <a:srgbClr val="000000"/>
              </a:solidFill>
              <a:latin typeface="inherit"/>
              <a:cs typeface="Open Sans" panose="020B0606030504020204" pitchFamily="34" charset="0"/>
            </a:endParaRP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вовлечения работников образования в активную деятельность по саморазвитию</a:t>
            </a:r>
            <a:r>
              <a:rPr lang="ru-RU" sz="1600" dirty="0">
                <a:latin typeface="Century Gothic" panose="020B0502020202020204" pitchFamily="34" charset="0"/>
                <a:cs typeface="Times New Roman" panose="02020603050405020304" pitchFamily="18" charset="0"/>
              </a:rPr>
              <a:t>, формированию новых навыков и компетенций самостоятельно;</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поддержки и сопровождения лидерских проектов; </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становления системы разнообразных «социальных лифтов» ―  </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для достижения нового качества образования, повышения уровня карьерного, профессионального и социального развития педагогов.</a:t>
            </a:r>
          </a:p>
          <a:p>
            <a:pPr>
              <a:lnSpc>
                <a:spcPct val="107000"/>
              </a:lnSpc>
              <a:spcAft>
                <a:spcPts val="800"/>
              </a:spcAft>
            </a:pPr>
            <a:r>
              <a:rPr lang="ru-RU" sz="2000" b="1" u="sng" dirty="0">
                <a:latin typeface="Century Gothic" panose="020B0502020202020204" pitchFamily="34" charset="0"/>
                <a:cs typeface="Times New Roman" panose="02020603050405020304" pitchFamily="18" charset="0"/>
              </a:rPr>
              <a:t>Тактическая цель:</a:t>
            </a:r>
          </a:p>
          <a:p>
            <a:r>
              <a:rPr lang="ru-RU" sz="1600" dirty="0"/>
              <a:t>Создание условий </a:t>
            </a:r>
          </a:p>
          <a:p>
            <a:r>
              <a:rPr lang="ru-RU" sz="1600" dirty="0"/>
              <a:t>для построения эффективной системы поддержки, закрепления в образовательных организациях педагогов-молодых специалистов (руководителей); </a:t>
            </a:r>
          </a:p>
          <a:p>
            <a:r>
              <a:rPr lang="ru-RU" sz="1600" dirty="0"/>
              <a:t>повышения профессионального потенциала педагогического (управленческого) состава; </a:t>
            </a:r>
          </a:p>
          <a:p>
            <a:r>
              <a:rPr lang="ru-RU" sz="1600" dirty="0"/>
              <a:t>формирования внутри образовательной организации комфортной профессиональной среды, стимулирующей достижение актуальных педагогических (управленческих) задач на высоком уровне, адекватном современным требованиям.</a:t>
            </a:r>
            <a:endParaRPr lang="ru-RU" sz="1800" dirty="0">
              <a:solidFill>
                <a:srgbClr val="000000"/>
              </a:solidFill>
              <a:effectLst/>
              <a:latin typeface="inherit"/>
              <a:ea typeface="Times New Roman" panose="02020603050405020304" pitchFamily="18" charset="0"/>
              <a:cs typeface="Open Sans" panose="020B0606030504020204" pitchFamily="34" charset="0"/>
            </a:endParaRPr>
          </a:p>
          <a:p>
            <a:pPr>
              <a:lnSpc>
                <a:spcPct val="107000"/>
              </a:lnSpc>
              <a:spcAft>
                <a:spcPts val="800"/>
              </a:spcAft>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80CFD10-9478-41B5-961D-5B4E195FCBC6}"/>
              </a:ext>
            </a:extLst>
          </p:cNvPr>
          <p:cNvSpPr txBox="1"/>
          <p:nvPr/>
        </p:nvSpPr>
        <p:spPr>
          <a:xfrm>
            <a:off x="1496567" y="670560"/>
            <a:ext cx="677108" cy="3332480"/>
          </a:xfrm>
          <a:prstGeom prst="rect">
            <a:avLst/>
          </a:prstGeom>
          <a:noFill/>
        </p:spPr>
        <p:txBody>
          <a:bodyPr vert="vert270" wrap="square" rtlCol="0">
            <a:spAutoFit/>
          </a:bodyPr>
          <a:lstStyle/>
          <a:p>
            <a:pPr algn="ctr"/>
            <a:r>
              <a:rPr lang="ru-RU" sz="3200" b="1" u="sng" dirty="0">
                <a:solidFill>
                  <a:srgbClr val="C00000"/>
                </a:solidFill>
              </a:rPr>
              <a:t>Цели:</a:t>
            </a:r>
          </a:p>
        </p:txBody>
      </p:sp>
    </p:spTree>
    <p:extLst>
      <p:ext uri="{BB962C8B-B14F-4D97-AF65-F5344CB8AC3E}">
        <p14:creationId xmlns:p14="http://schemas.microsoft.com/office/powerpoint/2010/main" val="33523937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TextBox 7">
            <a:extLst>
              <a:ext uri="{FF2B5EF4-FFF2-40B4-BE49-F238E27FC236}">
                <a16:creationId xmlns:a16="http://schemas.microsoft.com/office/drawing/2014/main" id="{378B560E-8DA5-4259-9E32-7B0D8D8EB46A}"/>
              </a:ext>
            </a:extLst>
          </p:cNvPr>
          <p:cNvSpPr txBox="1"/>
          <p:nvPr/>
        </p:nvSpPr>
        <p:spPr>
          <a:xfrm>
            <a:off x="2086715" y="443346"/>
            <a:ext cx="9559360" cy="6168933"/>
          </a:xfrm>
          <a:prstGeom prst="rect">
            <a:avLst/>
          </a:prstGeom>
          <a:noFill/>
        </p:spPr>
        <p:txBody>
          <a:bodyPr wrap="square">
            <a:spAutoFit/>
          </a:bodyPr>
          <a:lstStyle/>
          <a:p>
            <a:pPr marL="457200" indent="-457200">
              <a:lnSpc>
                <a:spcPct val="107000"/>
              </a:lnSpc>
              <a:spcAft>
                <a:spcPts val="800"/>
              </a:spcAft>
              <a:buFont typeface="+mj-lt"/>
              <a:buAutoNum type="arabicPeriod"/>
            </a:pPr>
            <a:r>
              <a:rPr lang="ru-RU" sz="1600" dirty="0"/>
              <a:t>Повышение показателей системы образования __________ в образовательной, социокультурной, духовно-нравственной сферах.</a:t>
            </a:r>
          </a:p>
          <a:p>
            <a:pPr marL="457200" indent="-457200">
              <a:lnSpc>
                <a:spcPct val="107000"/>
              </a:lnSpc>
              <a:spcAft>
                <a:spcPts val="800"/>
              </a:spcAft>
              <a:buFont typeface="+mj-lt"/>
              <a:buAutoNum type="arabicPeriod"/>
            </a:pPr>
            <a:r>
              <a:rPr lang="ru-RU" sz="1600" dirty="0"/>
              <a:t>Разработка и внедрение организационного, научно-методического обеспечения ___________ системы становления наставнической деятельности для ускорения процесса становления педагога (руководителя) в способности самостоятельно и качественно выполнять профессиональные задачи. </a:t>
            </a:r>
          </a:p>
          <a:p>
            <a:pPr marL="457200" indent="-457200">
              <a:lnSpc>
                <a:spcPct val="107000"/>
              </a:lnSpc>
              <a:spcAft>
                <a:spcPts val="800"/>
              </a:spcAft>
              <a:buFont typeface="+mj-lt"/>
              <a:buAutoNum type="arabicPeriod"/>
            </a:pPr>
            <a:r>
              <a:rPr lang="ru-RU" sz="1600" dirty="0"/>
              <a:t>Формирование культуры педагогического наставничества. </a:t>
            </a:r>
          </a:p>
          <a:p>
            <a:pPr marL="457200" indent="-457200">
              <a:lnSpc>
                <a:spcPct val="107000"/>
              </a:lnSpc>
              <a:spcAft>
                <a:spcPts val="800"/>
              </a:spcAft>
              <a:buFont typeface="+mj-lt"/>
              <a:buAutoNum type="arabicPeriod"/>
            </a:pPr>
            <a:r>
              <a:rPr lang="ru-RU" sz="1600" dirty="0"/>
              <a:t>Создание банка учебно-методических и технологических материалов для поддержки наставнической деятельности.</a:t>
            </a:r>
          </a:p>
          <a:p>
            <a:pPr marL="457200" indent="-457200">
              <a:lnSpc>
                <a:spcPct val="107000"/>
              </a:lnSpc>
              <a:spcAft>
                <a:spcPts val="800"/>
              </a:spcAft>
              <a:buFont typeface="+mj-lt"/>
              <a:buAutoNum type="arabicPeriod"/>
            </a:pPr>
            <a:r>
              <a:rPr lang="ru-RU" sz="1600" dirty="0"/>
              <a:t>Разработка пакета примерных моделей нормативных актов и планирующих документов для образовательных организаций города.</a:t>
            </a:r>
          </a:p>
          <a:p>
            <a:pPr marL="457200" indent="-457200">
              <a:lnSpc>
                <a:spcPct val="107000"/>
              </a:lnSpc>
              <a:spcAft>
                <a:spcPts val="800"/>
              </a:spcAft>
              <a:buFont typeface="+mj-lt"/>
              <a:buAutoNum type="arabicPeriod"/>
            </a:pPr>
            <a:r>
              <a:rPr lang="ru-RU" sz="1600" dirty="0"/>
              <a:t>Формирование в образовательных организациях системы условий для поддержки, самоопределения молодых и вновь прибывших специалистов, педагогов с большим стажем, ощущающих потребность в овладении новыми образовательными технологиями.</a:t>
            </a:r>
          </a:p>
          <a:p>
            <a:pPr marL="457200" indent="-457200">
              <a:lnSpc>
                <a:spcPct val="107000"/>
              </a:lnSpc>
              <a:spcAft>
                <a:spcPts val="800"/>
              </a:spcAft>
              <a:buFont typeface="+mj-lt"/>
              <a:buAutoNum type="arabicPeriod"/>
            </a:pPr>
            <a:r>
              <a:rPr lang="ru-RU" sz="1600" dirty="0"/>
              <a:t>Взращивание педагогов и школ-менторов, создание муниципальной Лиги школ-менторов.</a:t>
            </a:r>
          </a:p>
          <a:p>
            <a:pPr marL="457200" indent="-457200">
              <a:lnSpc>
                <a:spcPct val="107000"/>
              </a:lnSpc>
              <a:spcAft>
                <a:spcPts val="800"/>
              </a:spcAft>
              <a:buFont typeface="+mj-lt"/>
              <a:buAutoNum type="arabicPeriod"/>
            </a:pPr>
            <a:r>
              <a:rPr lang="ru-RU" sz="1600" dirty="0"/>
              <a:t>Запуск электронной площадки «Школа наставничества».</a:t>
            </a:r>
          </a:p>
          <a:p>
            <a:pPr marL="457200" indent="-457200">
              <a:lnSpc>
                <a:spcPct val="107000"/>
              </a:lnSpc>
              <a:spcAft>
                <a:spcPts val="800"/>
              </a:spcAft>
              <a:buFont typeface="+mj-lt"/>
              <a:buAutoNum type="arabicPeriod"/>
            </a:pPr>
            <a:r>
              <a:rPr lang="ru-RU" sz="1600" dirty="0"/>
              <a:t>Принятие Дорожной карты освоения «Модели наставничества в образовательном пространстве _______________».</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094BD17-8802-43DB-891C-F4D163EF39AD}"/>
              </a:ext>
            </a:extLst>
          </p:cNvPr>
          <p:cNvSpPr txBox="1"/>
          <p:nvPr/>
        </p:nvSpPr>
        <p:spPr>
          <a:xfrm>
            <a:off x="1158013" y="782320"/>
            <a:ext cx="677108" cy="3017520"/>
          </a:xfrm>
          <a:prstGeom prst="rect">
            <a:avLst/>
          </a:prstGeom>
          <a:noFill/>
        </p:spPr>
        <p:txBody>
          <a:bodyPr vert="vert270" wrap="square" rtlCol="0">
            <a:spAutoFit/>
          </a:bodyPr>
          <a:lstStyle/>
          <a:p>
            <a:pPr algn="ctr"/>
            <a:r>
              <a:rPr lang="ru-RU" sz="3200" b="1" u="sng" dirty="0">
                <a:solidFill>
                  <a:srgbClr val="C00000"/>
                </a:solidFill>
              </a:rPr>
              <a:t>Задачи:</a:t>
            </a:r>
          </a:p>
        </p:txBody>
      </p:sp>
    </p:spTree>
    <p:extLst>
      <p:ext uri="{BB962C8B-B14F-4D97-AF65-F5344CB8AC3E}">
        <p14:creationId xmlns:p14="http://schemas.microsoft.com/office/powerpoint/2010/main" val="34861297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TextBox 7">
            <a:extLst>
              <a:ext uri="{FF2B5EF4-FFF2-40B4-BE49-F238E27FC236}">
                <a16:creationId xmlns:a16="http://schemas.microsoft.com/office/drawing/2014/main" id="{378B560E-8DA5-4259-9E32-7B0D8D8EB46A}"/>
              </a:ext>
            </a:extLst>
          </p:cNvPr>
          <p:cNvSpPr txBox="1"/>
          <p:nvPr/>
        </p:nvSpPr>
        <p:spPr>
          <a:xfrm>
            <a:off x="1964795" y="443346"/>
            <a:ext cx="9559360" cy="579242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Возможные форматы наставничества: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a:ln>
                <a:noFill/>
              </a:ln>
              <a:solidFill>
                <a:srgbClr val="555555"/>
              </a:solidFill>
              <a:effectLst/>
              <a:ea typeface="Times New Roman" panose="02020603050405020304" pitchFamily="18" charset="0"/>
              <a:cs typeface="Tahoma" panose="020B060403050404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ru-RU" altLang="ru-RU" sz="2000" b="0" i="0" u="none" strike="noStrike" cap="none" normalizeH="0" baseline="0" dirty="0">
                <a:ln>
                  <a:noFill/>
                </a:ln>
                <a:effectLst/>
                <a:ea typeface="Times New Roman" panose="02020603050405020304" pitchFamily="18" charset="0"/>
                <a:cs typeface="Tahoma" panose="020B0604030504040204" pitchFamily="34" charset="0"/>
              </a:rPr>
              <a:t>Опытный педагог </a:t>
            </a:r>
            <a:r>
              <a:rPr lang="ru-RU" altLang="ru-RU" sz="2000" dirty="0">
                <a:ea typeface="Times New Roman" panose="02020603050405020304" pitchFamily="18" charset="0"/>
                <a:cs typeface="Tahoma" panose="020B0604030504040204" pitchFamily="34" charset="0"/>
              </a:rPr>
              <a:t>–</a:t>
            </a:r>
            <a:r>
              <a:rPr kumimoji="0" lang="ru-RU" altLang="ru-RU" sz="2000" b="0" i="0" u="none" strike="noStrike" cap="none" normalizeH="0" baseline="0" dirty="0">
                <a:ln>
                  <a:noFill/>
                </a:ln>
                <a:effectLst/>
                <a:ea typeface="Times New Roman" panose="02020603050405020304" pitchFamily="18" charset="0"/>
                <a:cs typeface="Tahoma" panose="020B0604030504040204" pitchFamily="34" charset="0"/>
              </a:rPr>
              <a:t> молодой специалист (освоение основ мастерства).</a:t>
            </a: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b="0" i="0" u="none" strike="noStrike" cap="none" normalizeH="0" baseline="0" dirty="0">
              <a:ln>
                <a:noFill/>
              </a:ln>
              <a:effectLst/>
              <a:ea typeface="Times New Roman" panose="02020603050405020304" pitchFamily="18" charset="0"/>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lang="ru-RU" altLang="ru-RU" sz="2000" dirty="0">
                <a:ea typeface="Times New Roman" panose="02020603050405020304" pitchFamily="18" charset="0"/>
                <a:cs typeface="Tahoma" panose="020B0604030504040204" pitchFamily="34" charset="0"/>
              </a:rPr>
              <a:t>Опытный классный руководитель – начинающий классный руководитель.</a:t>
            </a:r>
          </a:p>
          <a:p>
            <a:pPr marL="457200" lvl="0" indent="-457200" defTabSz="914400" eaLnBrk="0" fontAlgn="base" hangingPunct="0">
              <a:spcBef>
                <a:spcPct val="0"/>
              </a:spcBef>
              <a:spcAft>
                <a:spcPct val="0"/>
              </a:spcAft>
              <a:buFont typeface="+mj-lt"/>
              <a:buAutoNum type="arabicPeriod"/>
            </a:pPr>
            <a:endParaRPr lang="ru-RU" altLang="ru-RU" sz="2000" dirty="0">
              <a:ea typeface="Times New Roman" panose="02020603050405020304" pitchFamily="18" charset="0"/>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kumimoji="0" lang="ru-RU" altLang="ru-RU" sz="2000" b="0" i="0" u="none" strike="noStrike" cap="none" normalizeH="0" baseline="0" dirty="0">
                <a:ln>
                  <a:noFill/>
                </a:ln>
                <a:effectLst/>
                <a:cs typeface="Tahoma" panose="020B0604030504040204" pitchFamily="34" charset="0"/>
              </a:rPr>
              <a:t>Педагог-исследователь, новатор – педагог, готовый к освоению новаций.</a:t>
            </a:r>
          </a:p>
          <a:p>
            <a:pPr marL="457200" lvl="0" indent="-457200" defTabSz="914400" eaLnBrk="0" fontAlgn="base" hangingPunct="0">
              <a:spcBef>
                <a:spcPct val="0"/>
              </a:spcBef>
              <a:spcAft>
                <a:spcPct val="0"/>
              </a:spcAft>
              <a:buFont typeface="+mj-lt"/>
              <a:buAutoNum type="arabicPeriod"/>
            </a:pPr>
            <a:endParaRPr kumimoji="0" lang="ru-RU" altLang="ru-RU" sz="2000" b="0" i="0" u="none" strike="noStrike" cap="none" normalizeH="0" baseline="0" dirty="0">
              <a:ln>
                <a:noFill/>
              </a:ln>
              <a:effectLst/>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lang="ru-RU" altLang="ru-RU" sz="2000" dirty="0">
                <a:cs typeface="Tahoma" panose="020B0604030504040204" pitchFamily="34" charset="0"/>
              </a:rPr>
              <a:t>Опытный руководитель – начинающий руководитель.</a:t>
            </a:r>
          </a:p>
          <a:p>
            <a:pPr marL="457200" lvl="0" indent="-457200" defTabSz="914400" eaLnBrk="0" fontAlgn="base" hangingPunct="0">
              <a:spcBef>
                <a:spcPct val="0"/>
              </a:spcBef>
              <a:spcAft>
                <a:spcPct val="0"/>
              </a:spcAft>
              <a:buFont typeface="+mj-lt"/>
              <a:buAutoNum type="arabicPeriod"/>
            </a:pPr>
            <a:endParaRPr lang="ru-RU" altLang="ru-RU" sz="2000" dirty="0">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kumimoji="0" lang="ru-RU" altLang="ru-RU" sz="2000" b="0" i="0" u="none" strike="noStrike" cap="none" normalizeH="0" baseline="0" dirty="0">
                <a:ln>
                  <a:noFill/>
                </a:ln>
                <a:effectLst/>
                <a:cs typeface="Tahoma" panose="020B0604030504040204" pitchFamily="34" charset="0"/>
              </a:rPr>
              <a:t>Педагог-лидер – вновь принятый в коллектив педагог.</a:t>
            </a:r>
          </a:p>
          <a:p>
            <a:pPr marL="457200" lvl="0" indent="-457200" defTabSz="914400" eaLnBrk="0" fontAlgn="base" hangingPunct="0">
              <a:spcBef>
                <a:spcPct val="0"/>
              </a:spcBef>
              <a:spcAft>
                <a:spcPct val="0"/>
              </a:spcAft>
              <a:buFont typeface="+mj-lt"/>
              <a:buAutoNum type="arabicPeriod"/>
            </a:pPr>
            <a:endParaRPr kumimoji="0" lang="ru-RU" altLang="ru-RU"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a:ln>
                <a:noFill/>
              </a:ln>
              <a:solidFill>
                <a:schemeClr val="tx1"/>
              </a:solidFill>
              <a:effectLst/>
              <a:latin typeface="Arial" panose="020B0604020202020204" pitchFamily="34" charset="0"/>
            </a:endParaRPr>
          </a:p>
          <a:p>
            <a:pPr marL="457200" indent="-457200">
              <a:lnSpc>
                <a:spcPct val="107000"/>
              </a:lnSpc>
              <a:spcAft>
                <a:spcPts val="800"/>
              </a:spcAft>
              <a:buFont typeface="+mj-lt"/>
              <a:buAutoNum type="arabicPeriod"/>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34437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образовательной организации </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1731007995"/>
              </p:ext>
            </p:extLst>
          </p:nvPr>
        </p:nvGraphicFramePr>
        <p:xfrm>
          <a:off x="1473693" y="730577"/>
          <a:ext cx="10322066" cy="5208584"/>
        </p:xfrm>
        <a:graphic>
          <a:graphicData uri="http://schemas.openxmlformats.org/drawingml/2006/table">
            <a:tbl>
              <a:tblPr firstRow="1" bandRow="1">
                <a:tableStyleId>{BC89EF96-8CEA-46FF-86C4-4CE0E7609802}</a:tableStyleId>
              </a:tblPr>
              <a:tblGrid>
                <a:gridCol w="348290">
                  <a:extLst>
                    <a:ext uri="{9D8B030D-6E8A-4147-A177-3AD203B41FA5}">
                      <a16:colId xmlns:a16="http://schemas.microsoft.com/office/drawing/2014/main" val="532686726"/>
                    </a:ext>
                  </a:extLst>
                </a:gridCol>
                <a:gridCol w="5747383">
                  <a:extLst>
                    <a:ext uri="{9D8B030D-6E8A-4147-A177-3AD203B41FA5}">
                      <a16:colId xmlns:a16="http://schemas.microsoft.com/office/drawing/2014/main" val="1419346628"/>
                    </a:ext>
                  </a:extLst>
                </a:gridCol>
                <a:gridCol w="883692">
                  <a:extLst>
                    <a:ext uri="{9D8B030D-6E8A-4147-A177-3AD203B41FA5}">
                      <a16:colId xmlns:a16="http://schemas.microsoft.com/office/drawing/2014/main" val="3070154000"/>
                    </a:ext>
                  </a:extLst>
                </a:gridCol>
                <a:gridCol w="919761">
                  <a:extLst>
                    <a:ext uri="{9D8B030D-6E8A-4147-A177-3AD203B41FA5}">
                      <a16:colId xmlns:a16="http://schemas.microsoft.com/office/drawing/2014/main" val="1000529353"/>
                    </a:ext>
                  </a:extLst>
                </a:gridCol>
                <a:gridCol w="2422940">
                  <a:extLst>
                    <a:ext uri="{9D8B030D-6E8A-4147-A177-3AD203B41FA5}">
                      <a16:colId xmlns:a16="http://schemas.microsoft.com/office/drawing/2014/main" val="3750948015"/>
                    </a:ext>
                  </a:extLst>
                </a:gridCol>
              </a:tblGrid>
              <a:tr h="494117">
                <a:tc>
                  <a:txBody>
                    <a:bodyPr/>
                    <a:lstStyle/>
                    <a:p>
                      <a:pPr algn="l"/>
                      <a:r>
                        <a:rPr lang="en-US" sz="1000" b="0" dirty="0"/>
                        <a:t>N</a:t>
                      </a:r>
                      <a:endParaRPr lang="ru-RU" sz="1000" b="0" dirty="0"/>
                    </a:p>
                  </a:txBody>
                  <a:tcPr/>
                </a:tc>
                <a:tc>
                  <a:txBody>
                    <a:bodyPr/>
                    <a:lstStyle/>
                    <a:p>
                      <a:pPr algn="l"/>
                      <a:r>
                        <a:rPr lang="ru-RU" sz="1000" b="0" dirty="0"/>
                        <a:t>Содержание деятельности/разделы</a:t>
                      </a:r>
                    </a:p>
                  </a:txBody>
                  <a:tcPr/>
                </a:tc>
                <a:tc>
                  <a:txBody>
                    <a:bodyPr/>
                    <a:lstStyle/>
                    <a:p>
                      <a:pPr algn="l"/>
                      <a:r>
                        <a:rPr lang="ru-RU" sz="1000" b="0" dirty="0"/>
                        <a:t>Сроки </a:t>
                      </a:r>
                    </a:p>
                  </a:txBody>
                  <a:tcPr/>
                </a:tc>
                <a:tc>
                  <a:txBody>
                    <a:bodyPr/>
                    <a:lstStyle/>
                    <a:p>
                      <a:pPr algn="l"/>
                      <a:r>
                        <a:rPr lang="ru-RU" sz="1000" b="0" dirty="0"/>
                        <a:t>Исполни-</a:t>
                      </a:r>
                      <a:r>
                        <a:rPr lang="ru-RU" sz="1000" b="0" dirty="0" err="1"/>
                        <a:t>тели</a:t>
                      </a:r>
                      <a:r>
                        <a:rPr lang="ru-RU" sz="1000" b="0" dirty="0"/>
                        <a:t> </a:t>
                      </a:r>
                    </a:p>
                  </a:txBody>
                  <a:tcPr/>
                </a:tc>
                <a:tc>
                  <a:txBody>
                    <a:bodyPr/>
                    <a:lstStyle/>
                    <a:p>
                      <a:pPr algn="l"/>
                      <a:r>
                        <a:rPr lang="ru-RU" sz="1000" b="0"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gn="l"/>
                      <a:r>
                        <a:rPr lang="ru-RU" sz="1000" b="1" dirty="0"/>
                        <a:t>1.</a:t>
                      </a:r>
                    </a:p>
                  </a:txBody>
                  <a:tcPr/>
                </a:tc>
                <a:tc>
                  <a:txBody>
                    <a:bodyPr/>
                    <a:lstStyle/>
                    <a:p>
                      <a:pPr algn="l"/>
                      <a:r>
                        <a:rPr lang="ru-RU" sz="1000" b="1" dirty="0"/>
                        <a:t>Подготовка условий для запуска Модели наставничества</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638394726"/>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410988365"/>
                  </a:ext>
                </a:extLst>
              </a:tr>
              <a:tr h="233930">
                <a:tc>
                  <a:txBody>
                    <a:bodyPr/>
                    <a:lstStyle/>
                    <a:p>
                      <a:pPr algn="l"/>
                      <a:r>
                        <a:rPr lang="ru-RU" sz="1000" b="1" dirty="0"/>
                        <a:t>2.</a:t>
                      </a:r>
                    </a:p>
                  </a:txBody>
                  <a:tcPr/>
                </a:tc>
                <a:tc>
                  <a:txBody>
                    <a:bodyPr/>
                    <a:lstStyle/>
                    <a:p>
                      <a:pPr algn="l"/>
                      <a:r>
                        <a:rPr lang="ru-RU" sz="1000" b="1" dirty="0"/>
                        <a:t>Формирование Базы наставляемых</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124950710"/>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87608597"/>
                  </a:ext>
                </a:extLst>
              </a:tr>
              <a:tr h="233930">
                <a:tc>
                  <a:txBody>
                    <a:bodyPr/>
                    <a:lstStyle/>
                    <a:p>
                      <a:pPr algn="l"/>
                      <a:r>
                        <a:rPr lang="ru-RU" sz="1000" b="1" dirty="0"/>
                        <a:t>3.</a:t>
                      </a:r>
                    </a:p>
                  </a:txBody>
                  <a:tcPr/>
                </a:tc>
                <a:tc>
                  <a:txBody>
                    <a:bodyPr/>
                    <a:lstStyle/>
                    <a:p>
                      <a:pPr algn="l"/>
                      <a:r>
                        <a:rPr lang="ru-RU" sz="1000" b="1" dirty="0"/>
                        <a:t>Формирование Базы Наставников</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889334672"/>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841696969"/>
                  </a:ext>
                </a:extLst>
              </a:tr>
              <a:tr h="233930">
                <a:tc>
                  <a:txBody>
                    <a:bodyPr/>
                    <a:lstStyle/>
                    <a:p>
                      <a:pPr algn="l"/>
                      <a:r>
                        <a:rPr lang="ru-RU" sz="1000" b="1" dirty="0"/>
                        <a:t>4.</a:t>
                      </a:r>
                    </a:p>
                  </a:txBody>
                  <a:tcPr/>
                </a:tc>
                <a:tc>
                  <a:txBody>
                    <a:bodyPr/>
                    <a:lstStyle/>
                    <a:p>
                      <a:pPr algn="l"/>
                      <a:r>
                        <a:rPr lang="ru-RU" sz="1000" b="1" dirty="0"/>
                        <a:t>Отбор и обучение Наставников</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927888409"/>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625641937"/>
                  </a:ext>
                </a:extLst>
              </a:tr>
              <a:tr h="233930">
                <a:tc>
                  <a:txBody>
                    <a:bodyPr/>
                    <a:lstStyle/>
                    <a:p>
                      <a:pPr algn="l"/>
                      <a:r>
                        <a:rPr lang="ru-RU" sz="1000" b="1" dirty="0"/>
                        <a:t>5.</a:t>
                      </a:r>
                    </a:p>
                  </a:txBody>
                  <a:tcPr/>
                </a:tc>
                <a:tc>
                  <a:txBody>
                    <a:bodyPr/>
                    <a:lstStyle/>
                    <a:p>
                      <a:pPr algn="l"/>
                      <a:r>
                        <a:rPr lang="ru-RU" sz="1000" b="1" dirty="0"/>
                        <a:t>Создание наставнических пар (групп)</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254090645"/>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7289247"/>
                  </a:ext>
                </a:extLst>
              </a:tr>
              <a:tr h="233930">
                <a:tc>
                  <a:txBody>
                    <a:bodyPr/>
                    <a:lstStyle/>
                    <a:p>
                      <a:pPr algn="l"/>
                      <a:r>
                        <a:rPr lang="ru-RU" sz="1000" b="1" dirty="0"/>
                        <a:t>6.</a:t>
                      </a:r>
                    </a:p>
                  </a:txBody>
                  <a:tcPr/>
                </a:tc>
                <a:tc>
                  <a:txBody>
                    <a:bodyPr/>
                    <a:lstStyle/>
                    <a:p>
                      <a:pPr algn="l"/>
                      <a:r>
                        <a:rPr lang="ru-RU" sz="1000" b="1" dirty="0"/>
                        <a:t>Разработка нормативной и регламентирующей документации</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410133069"/>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923990069"/>
                  </a:ext>
                </a:extLst>
              </a:tr>
              <a:tr h="233930">
                <a:tc>
                  <a:txBody>
                    <a:bodyPr/>
                    <a:lstStyle/>
                    <a:p>
                      <a:pPr algn="l"/>
                      <a:r>
                        <a:rPr lang="ru-RU" sz="1000" b="1" dirty="0"/>
                        <a:t>7.</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Организация работы наставнических пар (групп)</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896976374"/>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1095281343"/>
                  </a:ext>
                </a:extLst>
              </a:tr>
              <a:tr h="233930">
                <a:tc>
                  <a:txBody>
                    <a:bodyPr/>
                    <a:lstStyle/>
                    <a:p>
                      <a:pPr algn="l"/>
                      <a:r>
                        <a:rPr lang="ru-RU" sz="1000" b="1" dirty="0"/>
                        <a:t>8.</a:t>
                      </a:r>
                    </a:p>
                  </a:txBody>
                  <a:tcPr/>
                </a:tc>
                <a:tc>
                  <a:txBody>
                    <a:bodyPr/>
                    <a:lstStyle/>
                    <a:p>
                      <a:pPr algn="l"/>
                      <a:r>
                        <a:rPr lang="ru-RU" sz="1000" b="1" dirty="0"/>
                        <a:t>Мониторинг. Завершение деятельности наставнических пар (групп)</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176501871"/>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962390341"/>
                  </a:ext>
                </a:extLst>
              </a:tr>
              <a:tr h="233930">
                <a:tc>
                  <a:txBody>
                    <a:bodyPr/>
                    <a:lstStyle/>
                    <a:p>
                      <a:pPr algn="l"/>
                      <a:r>
                        <a:rPr lang="ru-RU" sz="1000" b="1" dirty="0"/>
                        <a:t>9.</a:t>
                      </a:r>
                    </a:p>
                  </a:txBody>
                  <a:tcPr/>
                </a:tc>
                <a:tc>
                  <a:txBody>
                    <a:bodyPr/>
                    <a:lstStyle/>
                    <a:p>
                      <a:pPr algn="l"/>
                      <a:r>
                        <a:rPr lang="ru-RU" sz="1000" b="1" dirty="0"/>
                        <a:t>Разработка механизмов стимулирования наставнической деятельности</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187489798"/>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813960444"/>
                  </a:ext>
                </a:extLst>
              </a:tr>
              <a:tr h="305855">
                <a:tc>
                  <a:txBody>
                    <a:bodyPr/>
                    <a:lstStyle/>
                    <a:p>
                      <a:pPr algn="l"/>
                      <a:r>
                        <a:rPr lang="ru-RU" sz="1000" b="1" dirty="0"/>
                        <a:t>10</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Формирование долгосрочной Базы Наставников.</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1480872227"/>
                  </a:ext>
                </a:extLst>
              </a:tr>
            </a:tbl>
          </a:graphicData>
        </a:graphic>
      </p:graphicFrame>
    </p:spTree>
    <p:extLst>
      <p:ext uri="{BB962C8B-B14F-4D97-AF65-F5344CB8AC3E}">
        <p14:creationId xmlns:p14="http://schemas.microsoft.com/office/powerpoint/2010/main" val="35132828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6583363" y="-143208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41288" algn="l"/>
              </a:tabLst>
              <a:defRPr>
                <a:solidFill>
                  <a:schemeClr val="tx1"/>
                </a:solidFill>
                <a:latin typeface="Arial" panose="020B0604020202020204" pitchFamily="34" charset="0"/>
              </a:defRPr>
            </a:lvl1pPr>
            <a:lvl2pPr eaLnBrk="0" fontAlgn="base" hangingPunct="0">
              <a:spcBef>
                <a:spcPct val="0"/>
              </a:spcBef>
              <a:spcAft>
                <a:spcPct val="0"/>
              </a:spcAft>
              <a:tabLst>
                <a:tab pos="141288" algn="l"/>
              </a:tabLst>
              <a:defRPr>
                <a:solidFill>
                  <a:schemeClr val="tx1"/>
                </a:solidFill>
                <a:latin typeface="Arial" panose="020B0604020202020204" pitchFamily="34" charset="0"/>
              </a:defRPr>
            </a:lvl2pPr>
            <a:lvl3pPr eaLnBrk="0" fontAlgn="base" hangingPunct="0">
              <a:spcBef>
                <a:spcPct val="0"/>
              </a:spcBef>
              <a:spcAft>
                <a:spcPct val="0"/>
              </a:spcAft>
              <a:tabLst>
                <a:tab pos="141288" algn="l"/>
              </a:tabLst>
              <a:defRPr>
                <a:solidFill>
                  <a:schemeClr val="tx1"/>
                </a:solidFill>
                <a:latin typeface="Arial" panose="020B0604020202020204" pitchFamily="34" charset="0"/>
              </a:defRPr>
            </a:lvl3pPr>
            <a:lvl4pPr eaLnBrk="0" fontAlgn="base" hangingPunct="0">
              <a:spcBef>
                <a:spcPct val="0"/>
              </a:spcBef>
              <a:spcAft>
                <a:spcPct val="0"/>
              </a:spcAft>
              <a:tabLst>
                <a:tab pos="141288" algn="l"/>
              </a:tabLst>
              <a:defRPr>
                <a:solidFill>
                  <a:schemeClr val="tx1"/>
                </a:solidFill>
                <a:latin typeface="Arial" panose="020B0604020202020204" pitchFamily="34" charset="0"/>
              </a:defRPr>
            </a:lvl4pPr>
            <a:lvl5pPr eaLnBrk="0" fontAlgn="base" hangingPunct="0">
              <a:spcBef>
                <a:spcPct val="0"/>
              </a:spcBef>
              <a:spcAft>
                <a:spcPct val="0"/>
              </a:spcAft>
              <a:tabLst>
                <a:tab pos="141288" algn="l"/>
              </a:tabLst>
              <a:defRPr>
                <a:solidFill>
                  <a:schemeClr val="tx1"/>
                </a:solidFill>
                <a:latin typeface="Arial" panose="020B0604020202020204" pitchFamily="34" charset="0"/>
              </a:defRPr>
            </a:lvl5pPr>
            <a:lvl6pPr eaLnBrk="0" fontAlgn="base" hangingPunct="0">
              <a:spcBef>
                <a:spcPct val="0"/>
              </a:spcBef>
              <a:spcAft>
                <a:spcPct val="0"/>
              </a:spcAft>
              <a:tabLst>
                <a:tab pos="141288" algn="l"/>
              </a:tabLst>
              <a:defRPr>
                <a:solidFill>
                  <a:schemeClr val="tx1"/>
                </a:solidFill>
                <a:latin typeface="Arial" panose="020B0604020202020204" pitchFamily="34" charset="0"/>
              </a:defRPr>
            </a:lvl6pPr>
            <a:lvl7pPr eaLnBrk="0" fontAlgn="base" hangingPunct="0">
              <a:spcBef>
                <a:spcPct val="0"/>
              </a:spcBef>
              <a:spcAft>
                <a:spcPct val="0"/>
              </a:spcAft>
              <a:tabLst>
                <a:tab pos="141288" algn="l"/>
              </a:tabLst>
              <a:defRPr>
                <a:solidFill>
                  <a:schemeClr val="tx1"/>
                </a:solidFill>
                <a:latin typeface="Arial" panose="020B0604020202020204" pitchFamily="34" charset="0"/>
              </a:defRPr>
            </a:lvl7pPr>
            <a:lvl8pPr eaLnBrk="0" fontAlgn="base" hangingPunct="0">
              <a:spcBef>
                <a:spcPct val="0"/>
              </a:spcBef>
              <a:spcAft>
                <a:spcPct val="0"/>
              </a:spcAft>
              <a:tabLst>
                <a:tab pos="141288" algn="l"/>
              </a:tabLst>
              <a:defRPr>
                <a:solidFill>
                  <a:schemeClr val="tx1"/>
                </a:solidFill>
                <a:latin typeface="Arial" panose="020B0604020202020204" pitchFamily="34" charset="0"/>
              </a:defRPr>
            </a:lvl8pPr>
            <a:lvl9pPr eaLnBrk="0" fontAlgn="base" hangingPunct="0">
              <a:spcBef>
                <a:spcPct val="0"/>
              </a:spcBef>
              <a:spcAft>
                <a:spcPct val="0"/>
              </a:spcAft>
              <a:tabLst>
                <a:tab pos="14128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41288" algn="l"/>
              </a:tabLst>
            </a:pPr>
            <a:r>
              <a:rPr kumimoji="0" lang="ru-RU" altLang="ru-RU" sz="1300" b="1" i="0" u="none" strike="noStrike" cap="none" normalizeH="0" baseline="0" smtClean="0">
                <a:ln>
                  <a:noFill/>
                </a:ln>
                <a:solidFill>
                  <a:srgbClr val="1F3864"/>
                </a:solidFill>
                <a:effectLst/>
                <a:latin typeface="Calibri" panose="020F0502020204030204" pitchFamily="34" charset="0"/>
                <a:ea typeface="Calibri" panose="020F0502020204030204" pitchFamily="34" charset="0"/>
                <a:cs typeface="Times New Roman" panose="02020603050405020304" pitchFamily="18" charset="0"/>
              </a:rPr>
              <a:t>ДОРОЖНАЯ КАРТА</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41288" algn="l"/>
              </a:tabLst>
            </a:pPr>
            <a:r>
              <a:rPr kumimoji="0" lang="ru-RU" altLang="ru-RU" sz="1300" b="1" i="0" u="none" strike="noStrike" cap="none" normalizeH="0" baseline="0" smtClean="0">
                <a:ln>
                  <a:noFill/>
                </a:ln>
                <a:solidFill>
                  <a:srgbClr val="1F3864"/>
                </a:solidFill>
                <a:effectLst/>
                <a:latin typeface="Calibri" panose="020F0502020204030204" pitchFamily="34" charset="0"/>
                <a:ea typeface="Calibri" panose="020F0502020204030204" pitchFamily="34" charset="0"/>
                <a:cs typeface="Times New Roman" panose="02020603050405020304" pitchFamily="18" charset="0"/>
              </a:rPr>
              <a:t>реализации Модели наставничества </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41288" algn="l"/>
              </a:tabLst>
            </a:pPr>
            <a:r>
              <a:rPr kumimoji="0" lang="ru-RU" altLang="ru-RU" sz="1300" b="1" i="0" u="none" strike="noStrike" cap="none" normalizeH="0" baseline="0" smtClean="0">
                <a:ln>
                  <a:noFill/>
                </a:ln>
                <a:solidFill>
                  <a:srgbClr val="1F3864"/>
                </a:solidFill>
                <a:effectLst/>
                <a:latin typeface="Calibri" panose="020F0502020204030204" pitchFamily="34" charset="0"/>
                <a:ea typeface="Calibri" panose="020F0502020204030204" pitchFamily="34" charset="0"/>
                <a:cs typeface="Times New Roman" panose="02020603050405020304" pitchFamily="18" charset="0"/>
              </a:rPr>
              <a:t>в общеобразовательных организациях</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41288" algn="l"/>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4" name="Прямоугольник 3"/>
          <p:cNvSpPr/>
          <p:nvPr/>
        </p:nvSpPr>
        <p:spPr>
          <a:xfrm>
            <a:off x="1668545" y="223369"/>
            <a:ext cx="10180948" cy="685059"/>
          </a:xfrm>
          <a:prstGeom prst="rect">
            <a:avLst/>
          </a:prstGeom>
        </p:spPr>
        <p:txBody>
          <a:bodyPr wrap="square">
            <a:spAutoFit/>
          </a:bodyPr>
          <a:lstStyle/>
          <a:p>
            <a:pPr algn="ctr">
              <a:lnSpc>
                <a:spcPct val="107000"/>
              </a:lnSpc>
              <a:spcAft>
                <a:spcPts val="0"/>
              </a:spcAft>
            </a:pPr>
            <a:r>
              <a:rPr lang="ru-RU" b="1" dirty="0">
                <a:solidFill>
                  <a:srgbClr val="1F3864"/>
                </a:solidFill>
                <a:latin typeface="Calibri" panose="020F0502020204030204" pitchFamily="34" charset="0"/>
                <a:ea typeface="Calibri" panose="020F0502020204030204" pitchFamily="34" charset="0"/>
                <a:cs typeface="Times New Roman" panose="02020603050405020304" pitchFamily="18" charset="0"/>
              </a:rPr>
              <a:t>ДОРОЖНАЯ КАРТА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b="1" dirty="0">
                <a:solidFill>
                  <a:srgbClr val="1F3864"/>
                </a:solidFill>
                <a:latin typeface="Calibri" panose="020F0502020204030204" pitchFamily="34" charset="0"/>
                <a:ea typeface="Calibri" panose="020F0502020204030204" pitchFamily="34" charset="0"/>
                <a:cs typeface="Times New Roman" panose="02020603050405020304" pitchFamily="18" charset="0"/>
              </a:rPr>
              <a:t>реализации Модели наставничества </a:t>
            </a:r>
            <a:r>
              <a:rPr lang="ru-RU" b="1" dirty="0" smtClean="0">
                <a:solidFill>
                  <a:srgbClr val="1F3864"/>
                </a:solidFill>
                <a:latin typeface="Calibri" panose="020F0502020204030204" pitchFamily="34" charset="0"/>
                <a:ea typeface="Calibri" panose="020F0502020204030204" pitchFamily="34" charset="0"/>
                <a:cs typeface="Times New Roman" panose="02020603050405020304" pitchFamily="18" charset="0"/>
              </a:rPr>
              <a:t>в </a:t>
            </a:r>
            <a:r>
              <a:rPr lang="ru-RU" b="1" dirty="0">
                <a:solidFill>
                  <a:srgbClr val="1F3864"/>
                </a:solidFill>
                <a:latin typeface="Calibri" panose="020F0502020204030204" pitchFamily="34" charset="0"/>
                <a:ea typeface="Calibri" panose="020F0502020204030204" pitchFamily="34" charset="0"/>
                <a:cs typeface="Times New Roman" panose="02020603050405020304" pitchFamily="18" charset="0"/>
              </a:rPr>
              <a:t>общеобразовательных организациях</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428606072"/>
              </p:ext>
            </p:extLst>
          </p:nvPr>
        </p:nvGraphicFramePr>
        <p:xfrm>
          <a:off x="838986" y="908428"/>
          <a:ext cx="11085921" cy="5751830"/>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096614947"/>
                    </a:ext>
                  </a:extLst>
                </a:gridCol>
                <a:gridCol w="4680184">
                  <a:extLst>
                    <a:ext uri="{9D8B030D-6E8A-4147-A177-3AD203B41FA5}">
                      <a16:colId xmlns:a16="http://schemas.microsoft.com/office/drawing/2014/main" val="3662387439"/>
                    </a:ext>
                  </a:extLst>
                </a:gridCol>
                <a:gridCol w="782425">
                  <a:extLst>
                    <a:ext uri="{9D8B030D-6E8A-4147-A177-3AD203B41FA5}">
                      <a16:colId xmlns:a16="http://schemas.microsoft.com/office/drawing/2014/main" val="362844934"/>
                    </a:ext>
                  </a:extLst>
                </a:gridCol>
                <a:gridCol w="1131216">
                  <a:extLst>
                    <a:ext uri="{9D8B030D-6E8A-4147-A177-3AD203B41FA5}">
                      <a16:colId xmlns:a16="http://schemas.microsoft.com/office/drawing/2014/main" val="3095418775"/>
                    </a:ext>
                  </a:extLst>
                </a:gridCol>
                <a:gridCol w="3996965">
                  <a:extLst>
                    <a:ext uri="{9D8B030D-6E8A-4147-A177-3AD203B41FA5}">
                      <a16:colId xmlns:a16="http://schemas.microsoft.com/office/drawing/2014/main" val="1911988361"/>
                    </a:ext>
                  </a:extLst>
                </a:gridCol>
              </a:tblGrid>
              <a:tr h="370840">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95793015"/>
                  </a:ext>
                </a:extLst>
              </a:tr>
              <a:tr h="370840">
                <a:tc>
                  <a:txBody>
                    <a:bodyPr/>
                    <a:lstStyle/>
                    <a:p>
                      <a:pPr>
                        <a:lnSpc>
                          <a:spcPct val="100000"/>
                        </a:lnSpc>
                        <a:spcAft>
                          <a:spcPts val="0"/>
                        </a:spcAft>
                      </a:pPr>
                      <a:r>
                        <a:rPr lang="ru-RU" sz="1100" dirty="0">
                          <a:effectLst/>
                        </a:rPr>
                        <a:t>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nSpc>
                          <a:spcPct val="100000"/>
                        </a:lnSpc>
                        <a:spcAft>
                          <a:spcPts val="0"/>
                        </a:spcAft>
                      </a:pPr>
                      <a:r>
                        <a:rPr lang="ru-RU" sz="1100" dirty="0">
                          <a:effectLst/>
                        </a:rPr>
                        <a:t>Подготовка условий для запуска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nSpc>
                          <a:spcPct val="100000"/>
                        </a:lnSpc>
                      </a:pPr>
                      <a:endParaRPr lang="ru-RU" sz="1100" dirty="0"/>
                    </a:p>
                  </a:txBody>
                  <a:tcPr/>
                </a:tc>
                <a:tc>
                  <a:txBody>
                    <a:bodyPr/>
                    <a:lstStyle/>
                    <a:p>
                      <a:pPr>
                        <a:lnSpc>
                          <a:spcPct val="100000"/>
                        </a:lnSpc>
                      </a:pPr>
                      <a:endParaRPr lang="ru-RU" sz="1100" dirty="0"/>
                    </a:p>
                  </a:txBody>
                  <a:tcPr/>
                </a:tc>
                <a:tc>
                  <a:txBody>
                    <a:bodyPr/>
                    <a:lstStyle/>
                    <a:p>
                      <a:pPr>
                        <a:lnSpc>
                          <a:spcPct val="100000"/>
                        </a:lnSpc>
                      </a:pPr>
                      <a:endParaRPr lang="ru-RU" sz="1100" dirty="0"/>
                    </a:p>
                  </a:txBody>
                  <a:tcPr/>
                </a:tc>
                <a:extLst>
                  <a:ext uri="{0D108BD9-81ED-4DB2-BD59-A6C34878D82A}">
                    <a16:rowId xmlns:a16="http://schemas.microsoft.com/office/drawing/2014/main" val="1834362400"/>
                  </a:ext>
                </a:extLst>
              </a:tr>
              <a:tr h="370840">
                <a:tc>
                  <a:txBody>
                    <a:bodyPr/>
                    <a:lstStyle/>
                    <a:p>
                      <a:pPr>
                        <a:lnSpc>
                          <a:spcPct val="100000"/>
                        </a:lnSpc>
                        <a:spcAft>
                          <a:spcPts val="0"/>
                        </a:spcAft>
                      </a:pPr>
                      <a:r>
                        <a:rPr lang="ru-RU" sz="1100">
                          <a:effectLst/>
                        </a:rPr>
                        <a:t>1.1.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Выявление первоначального уровня профессионализма педагогов школы:</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анализ документов;</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анкетирование;</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собеседование;</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наблюдение в процессе педагогической деятельности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Заместители директора школы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342900" lvl="0" indent="-342900">
                        <a:lnSpc>
                          <a:spcPct val="100000"/>
                        </a:lnSpc>
                        <a:spcAft>
                          <a:spcPts val="0"/>
                        </a:spcAft>
                        <a:buFont typeface="Arial" panose="020B0604020202020204" pitchFamily="34" charset="0"/>
                        <a:buChar char="-"/>
                      </a:pPr>
                      <a:r>
                        <a:rPr lang="ru-RU" sz="1100" dirty="0">
                          <a:effectLst/>
                        </a:rPr>
                        <a:t>Диагностические основания для построения форматов наставничества и определения его содержания.</a:t>
                      </a:r>
                    </a:p>
                    <a:p>
                      <a:pPr marL="342900" lvl="0" indent="-342900">
                        <a:lnSpc>
                          <a:spcPct val="100000"/>
                        </a:lnSpc>
                        <a:spcAft>
                          <a:spcPts val="0"/>
                        </a:spcAft>
                        <a:buFont typeface="Arial" panose="020B0604020202020204" pitchFamily="34" charset="0"/>
                        <a:buChar char="-"/>
                      </a:pPr>
                      <a:r>
                        <a:rPr lang="ru-RU" sz="1100" dirty="0">
                          <a:effectLst/>
                        </a:rPr>
                        <a:t>Мониторинг по выявлению профессионального уровня педагогов.</a:t>
                      </a:r>
                    </a:p>
                    <a:p>
                      <a:pPr marL="342900" lvl="0" indent="-342900">
                        <a:lnSpc>
                          <a:spcPct val="100000"/>
                        </a:lnSpc>
                        <a:spcAft>
                          <a:spcPts val="0"/>
                        </a:spcAft>
                        <a:buFont typeface="Arial" panose="020B0604020202020204" pitchFamily="34" charset="0"/>
                        <a:buChar char="-"/>
                      </a:pPr>
                      <a:r>
                        <a:rPr lang="ru-RU" sz="1100" dirty="0">
                          <a:effectLst/>
                        </a:rPr>
                        <a:t>Разработка программ наставничества и внесение коррективов в ранее разработанные программы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76454306"/>
                  </a:ext>
                </a:extLst>
              </a:tr>
              <a:tr h="370840">
                <a:tc>
                  <a:txBody>
                    <a:bodyPr/>
                    <a:lstStyle/>
                    <a:p>
                      <a:pPr>
                        <a:lnSpc>
                          <a:spcPct val="100000"/>
                        </a:lnSpc>
                        <a:spcAft>
                          <a:spcPts val="0"/>
                        </a:spcAft>
                      </a:pPr>
                      <a:r>
                        <a:rPr lang="ru-RU" sz="1100" dirty="0">
                          <a:effectLst/>
                        </a:rPr>
                        <a:t>1.2.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Назначение ответственного по школе за реализацию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Директор школы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Приказ по школе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74415646"/>
                  </a:ext>
                </a:extLst>
              </a:tr>
              <a:tr h="370840">
                <a:tc>
                  <a:txBody>
                    <a:bodyPr/>
                    <a:lstStyle/>
                    <a:p>
                      <a:pPr>
                        <a:lnSpc>
                          <a:spcPct val="100000"/>
                        </a:lnSpc>
                        <a:spcAft>
                          <a:spcPts val="0"/>
                        </a:spcAft>
                      </a:pPr>
                      <a:r>
                        <a:rPr lang="ru-RU" sz="1100">
                          <a:effectLst/>
                        </a:rPr>
                        <a:t>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Определение форматов наставничества:</a:t>
                      </a:r>
                    </a:p>
                    <a:p>
                      <a:pPr marL="342900" lvl="0" indent="-342900">
                        <a:lnSpc>
                          <a:spcPct val="100000"/>
                        </a:lnSpc>
                        <a:spcAft>
                          <a:spcPts val="0"/>
                        </a:spcAft>
                        <a:buFont typeface="Arial" panose="020B0604020202020204" pitchFamily="34" charset="0"/>
                        <a:buChar char="-"/>
                        <a:tabLst>
                          <a:tab pos="140970" algn="l"/>
                        </a:tabLst>
                      </a:pPr>
                      <a:r>
                        <a:rPr lang="ru-RU" sz="1100">
                          <a:effectLst/>
                        </a:rPr>
                        <a:t>Опытный педагог – молодой специалист (освоение основ мастерства).</a:t>
                      </a:r>
                    </a:p>
                    <a:p>
                      <a:pPr marL="342900" lvl="0" indent="-342900">
                        <a:lnSpc>
                          <a:spcPct val="100000"/>
                        </a:lnSpc>
                        <a:spcAft>
                          <a:spcPts val="0"/>
                        </a:spcAft>
                        <a:buFont typeface="Arial" panose="020B0604020202020204" pitchFamily="34" charset="0"/>
                        <a:buChar char="-"/>
                        <a:tabLst>
                          <a:tab pos="140970" algn="l"/>
                        </a:tabLst>
                      </a:pPr>
                      <a:r>
                        <a:rPr lang="ru-RU" sz="1100">
                          <a:effectLst/>
                        </a:rPr>
                        <a:t>Опытный классный руководитель – начинающий классный руководитель.</a:t>
                      </a:r>
                    </a:p>
                    <a:p>
                      <a:pPr marL="342900" lvl="0" indent="-342900">
                        <a:lnSpc>
                          <a:spcPct val="100000"/>
                        </a:lnSpc>
                        <a:spcAft>
                          <a:spcPts val="0"/>
                        </a:spcAft>
                        <a:buFont typeface="Arial" panose="020B0604020202020204" pitchFamily="34" charset="0"/>
                        <a:buChar char="-"/>
                        <a:tabLst>
                          <a:tab pos="140970" algn="l"/>
                        </a:tabLst>
                      </a:pPr>
                      <a:r>
                        <a:rPr lang="ru-RU" sz="1100">
                          <a:effectLst/>
                        </a:rPr>
                        <a:t>Педагог-исследователь, новатор – педагог, готовый к освоению новаций.</a:t>
                      </a:r>
                    </a:p>
                    <a:p>
                      <a:pPr marL="342900" lvl="0" indent="-342900">
                        <a:lnSpc>
                          <a:spcPct val="100000"/>
                        </a:lnSpc>
                        <a:spcAft>
                          <a:spcPts val="0"/>
                        </a:spcAft>
                        <a:buFont typeface="Arial" panose="020B0604020202020204" pitchFamily="34" charset="0"/>
                        <a:buChar char="-"/>
                        <a:tabLst>
                          <a:tab pos="140970" algn="l"/>
                        </a:tabLst>
                      </a:pPr>
                      <a:r>
                        <a:rPr lang="ru-RU" sz="1100">
                          <a:effectLst/>
                        </a:rPr>
                        <a:t>Опытный руководитель – начинающий руководитель.</a:t>
                      </a:r>
                    </a:p>
                    <a:p>
                      <a:pPr marL="342900" lvl="0" indent="-342900">
                        <a:lnSpc>
                          <a:spcPct val="100000"/>
                        </a:lnSpc>
                        <a:spcAft>
                          <a:spcPts val="0"/>
                        </a:spcAft>
                        <a:buFont typeface="Arial" panose="020B0604020202020204" pitchFamily="34" charset="0"/>
                        <a:buChar char="-"/>
                        <a:tabLst>
                          <a:tab pos="140970" algn="l"/>
                        </a:tabLst>
                      </a:pPr>
                      <a:r>
                        <a:rPr lang="ru-RU" sz="1100">
                          <a:effectLst/>
                        </a:rPr>
                        <a:t>Педагог-лидер – вновь принятый в коллектив педагог.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Ответственный по школе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Программа, приказ</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61807852"/>
                  </a:ext>
                </a:extLst>
              </a:tr>
              <a:tr h="370840">
                <a:tc>
                  <a:txBody>
                    <a:bodyPr/>
                    <a:lstStyle/>
                    <a:p>
                      <a:pPr>
                        <a:lnSpc>
                          <a:spcPct val="100000"/>
                        </a:lnSpc>
                        <a:spcAft>
                          <a:spcPts val="0"/>
                        </a:spcAft>
                      </a:pPr>
                      <a:r>
                        <a:rPr lang="ru-RU" sz="1100">
                          <a:effectLst/>
                        </a:rPr>
                        <a:t>1.4.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Разработка рекомендаций по организации наставничества в школе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Заместители директора, методисты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Издание сборника рекомендаций</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98149634"/>
                  </a:ext>
                </a:extLst>
              </a:tr>
              <a:tr h="370840">
                <a:tc>
                  <a:txBody>
                    <a:bodyPr/>
                    <a:lstStyle/>
                    <a:p>
                      <a:pPr>
                        <a:lnSpc>
                          <a:spcPct val="100000"/>
                        </a:lnSpc>
                        <a:spcAft>
                          <a:spcPts val="0"/>
                        </a:spcAft>
                      </a:pPr>
                      <a:r>
                        <a:rPr lang="ru-RU" sz="1100" dirty="0">
                          <a:effectLst/>
                        </a:rPr>
                        <a:t>1.5.</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Создание интернет-сообщества Наставников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Ответственный по школе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Обеспечение доступности к сетевому пространству</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617478444"/>
                  </a:ext>
                </a:extLst>
              </a:tr>
              <a:tr h="370840">
                <a:tc>
                  <a:txBody>
                    <a:bodyPr/>
                    <a:lstStyle/>
                    <a:p>
                      <a:pPr>
                        <a:lnSpc>
                          <a:spcPct val="107000"/>
                        </a:lnSpc>
                        <a:spcAft>
                          <a:spcPts val="0"/>
                        </a:spcAft>
                      </a:pPr>
                      <a:r>
                        <a:rPr lang="ru-RU" sz="1100">
                          <a:effectLst/>
                        </a:rPr>
                        <a:t>1.6.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a:effectLst/>
                        </a:rPr>
                        <a:t>Открытие электронной площадки «Школа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a:effectLst/>
                        </a:rPr>
                        <a:t>Управления образования</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Электронная площадка по сопровождению реализации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08837658"/>
                  </a:ext>
                </a:extLst>
              </a:tr>
            </a:tbl>
          </a:graphicData>
        </a:graphic>
      </p:graphicFrame>
    </p:spTree>
    <p:extLst>
      <p:ext uri="{BB962C8B-B14F-4D97-AF65-F5344CB8AC3E}">
        <p14:creationId xmlns:p14="http://schemas.microsoft.com/office/powerpoint/2010/main" val="3336468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357615256"/>
              </p:ext>
            </p:extLst>
          </p:nvPr>
        </p:nvGraphicFramePr>
        <p:xfrm>
          <a:off x="829560" y="352246"/>
          <a:ext cx="11085921" cy="6182552"/>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096614947"/>
                    </a:ext>
                  </a:extLst>
                </a:gridCol>
                <a:gridCol w="4783878">
                  <a:extLst>
                    <a:ext uri="{9D8B030D-6E8A-4147-A177-3AD203B41FA5}">
                      <a16:colId xmlns:a16="http://schemas.microsoft.com/office/drawing/2014/main" val="3662387439"/>
                    </a:ext>
                  </a:extLst>
                </a:gridCol>
                <a:gridCol w="707010">
                  <a:extLst>
                    <a:ext uri="{9D8B030D-6E8A-4147-A177-3AD203B41FA5}">
                      <a16:colId xmlns:a16="http://schemas.microsoft.com/office/drawing/2014/main" val="362844934"/>
                    </a:ext>
                  </a:extLst>
                </a:gridCol>
                <a:gridCol w="1253765">
                  <a:extLst>
                    <a:ext uri="{9D8B030D-6E8A-4147-A177-3AD203B41FA5}">
                      <a16:colId xmlns:a16="http://schemas.microsoft.com/office/drawing/2014/main" val="3095418775"/>
                    </a:ext>
                  </a:extLst>
                </a:gridCol>
                <a:gridCol w="3846137">
                  <a:extLst>
                    <a:ext uri="{9D8B030D-6E8A-4147-A177-3AD203B41FA5}">
                      <a16:colId xmlns:a16="http://schemas.microsoft.com/office/drawing/2014/main" val="1911988361"/>
                    </a:ext>
                  </a:extLst>
                </a:gridCol>
              </a:tblGrid>
              <a:tr h="370840">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95793015"/>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2.</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Формирование Базы наставляемых</a:t>
                      </a:r>
                    </a:p>
                  </a:txBody>
                  <a:tcPr anchor="ctr"/>
                </a:tc>
                <a:tc>
                  <a:txBody>
                    <a:bodyPr/>
                    <a:lstStyle/>
                    <a:p>
                      <a:pPr>
                        <a:lnSpc>
                          <a:spcPct val="100000"/>
                        </a:lnSpc>
                      </a:pPr>
                      <a:endParaRPr lang="ru-RU" sz="1100" dirty="0"/>
                    </a:p>
                  </a:txBody>
                  <a:tcPr/>
                </a:tc>
                <a:tc>
                  <a:txBody>
                    <a:bodyPr/>
                    <a:lstStyle/>
                    <a:p>
                      <a:pPr>
                        <a:lnSpc>
                          <a:spcPct val="100000"/>
                        </a:lnSpc>
                      </a:pPr>
                      <a:endParaRPr lang="ru-RU" sz="1100" dirty="0"/>
                    </a:p>
                  </a:txBody>
                  <a:tcPr/>
                </a:tc>
                <a:tc>
                  <a:txBody>
                    <a:bodyPr/>
                    <a:lstStyle/>
                    <a:p>
                      <a:pPr>
                        <a:lnSpc>
                          <a:spcPct val="100000"/>
                        </a:lnSpc>
                      </a:pPr>
                      <a:endParaRPr lang="ru-RU" sz="1100" dirty="0"/>
                    </a:p>
                  </a:txBody>
                  <a:tcPr/>
                </a:tc>
                <a:extLst>
                  <a:ext uri="{0D108BD9-81ED-4DB2-BD59-A6C34878D82A}">
                    <a16:rowId xmlns:a16="http://schemas.microsoft.com/office/drawing/2014/main" val="1834362400"/>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2.1.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Формирование Базы наставляемых в школах:</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Опытный педагог – молодой специалист (освоение основ мастерства).</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Опытный классный руководитель – начинающий классный руководитель.</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Педагог-исследователь, новатор – педагог, готовый к освоению новаций.</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Опытный руководитель – начинающий руководитель.</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Педагог-лидер – вновь принятый в коллектив педагог</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Ответственный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Уточненная база наставляемых по категориям </a:t>
                      </a:r>
                    </a:p>
                  </a:txBody>
                  <a:tcPr/>
                </a:tc>
                <a:extLst>
                  <a:ext uri="{0D108BD9-81ED-4DB2-BD59-A6C34878D82A}">
                    <a16:rowId xmlns:a16="http://schemas.microsoft.com/office/drawing/2014/main" val="3376454306"/>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3.</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Формирование Базы Наставников</a:t>
                      </a:r>
                    </a:p>
                  </a:txBody>
                  <a:tcPr anchor="ct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74415646"/>
                  </a:ext>
                </a:extLst>
              </a:tr>
              <a:tr h="370840">
                <a:tc>
                  <a:txBody>
                    <a:bodyPr/>
                    <a:lstStyle/>
                    <a:p>
                      <a:pPr>
                        <a:lnSpc>
                          <a:spcPct val="107000"/>
                        </a:lnSpc>
                        <a:spcAft>
                          <a:spcPts val="0"/>
                        </a:spcAft>
                      </a:pPr>
                      <a:r>
                        <a:rPr lang="ru-RU" sz="1100" kern="1200">
                          <a:solidFill>
                            <a:schemeClr val="dk1"/>
                          </a:solidFill>
                          <a:effectLst/>
                          <a:latin typeface="+mn-lt"/>
                          <a:ea typeface="+mn-ea"/>
                          <a:cs typeface="+mn-cs"/>
                        </a:rPr>
                        <a:t>3.1.</a:t>
                      </a:r>
                    </a:p>
                  </a:txBody>
                  <a:tcPr/>
                </a:tc>
                <a:tc>
                  <a:txBody>
                    <a:bodyPr/>
                    <a:lstStyle/>
                    <a:p>
                      <a:pPr>
                        <a:lnSpc>
                          <a:spcPct val="107000"/>
                        </a:lnSpc>
                        <a:spcAft>
                          <a:spcPts val="0"/>
                        </a:spcAft>
                      </a:pPr>
                      <a:r>
                        <a:rPr lang="ru-RU" sz="1100" kern="1200">
                          <a:solidFill>
                            <a:schemeClr val="dk1"/>
                          </a:solidFill>
                          <a:effectLst/>
                          <a:latin typeface="+mn-lt"/>
                          <a:ea typeface="+mn-ea"/>
                          <a:cs typeface="+mn-cs"/>
                        </a:rPr>
                        <a:t>Формирование Базы наставников в общеобразовательных организациях</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Команда наставников по направлениям</a:t>
                      </a:r>
                    </a:p>
                  </a:txBody>
                  <a:tcPr/>
                </a:tc>
                <a:extLst>
                  <a:ext uri="{0D108BD9-81ED-4DB2-BD59-A6C34878D82A}">
                    <a16:rowId xmlns:a16="http://schemas.microsoft.com/office/drawing/2014/main" val="1761807852"/>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4.</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Отбор и обучение Наставников</a:t>
                      </a:r>
                    </a:p>
                  </a:txBody>
                  <a:tcPr anchor="ct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98149634"/>
                  </a:ext>
                </a:extLst>
              </a:tr>
              <a:tr h="370840">
                <a:tc>
                  <a:txBody>
                    <a:bodyPr/>
                    <a:lstStyle/>
                    <a:p>
                      <a:pPr>
                        <a:lnSpc>
                          <a:spcPct val="107000"/>
                        </a:lnSpc>
                        <a:spcAft>
                          <a:spcPts val="0"/>
                        </a:spcAft>
                      </a:pPr>
                      <a:r>
                        <a:rPr lang="ru-RU" sz="1100" kern="1200">
                          <a:solidFill>
                            <a:schemeClr val="dk1"/>
                          </a:solidFill>
                          <a:effectLst/>
                          <a:latin typeface="+mn-lt"/>
                          <a:ea typeface="+mn-ea"/>
                          <a:cs typeface="+mn-cs"/>
                        </a:rPr>
                        <a:t>4.1.</a:t>
                      </a:r>
                    </a:p>
                  </a:txBody>
                  <a:tcPr/>
                </a:tc>
                <a:tc>
                  <a:txBody>
                    <a:bodyPr/>
                    <a:lstStyle/>
                    <a:p>
                      <a:pPr>
                        <a:lnSpc>
                          <a:spcPct val="107000"/>
                        </a:lnSpc>
                        <a:spcAft>
                          <a:spcPts val="0"/>
                        </a:spcAft>
                      </a:pPr>
                      <a:r>
                        <a:rPr lang="ru-RU" sz="1100" kern="1200">
                          <a:solidFill>
                            <a:schemeClr val="dk1"/>
                          </a:solidFill>
                          <a:effectLst/>
                          <a:latin typeface="+mn-lt"/>
                          <a:ea typeface="+mn-ea"/>
                          <a:cs typeface="+mn-cs"/>
                        </a:rPr>
                        <a:t>Организация отбора и обучения наставников:</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Установочное совещание по организационным моментам для модераторов;</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Семинары-практикумы;</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Круглые столы;</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Форум наставников</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школам, ОРО УО</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Увеличение доли педагогов-профессионалов</a:t>
                      </a:r>
                    </a:p>
                  </a:txBody>
                  <a:tcPr/>
                </a:tc>
                <a:extLst>
                  <a:ext uri="{0D108BD9-81ED-4DB2-BD59-A6C34878D82A}">
                    <a16:rowId xmlns:a16="http://schemas.microsoft.com/office/drawing/2014/main" val="2617478444"/>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5.</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Создание наставнических пар (групп)</a:t>
                      </a:r>
                    </a:p>
                  </a:txBody>
                  <a:tcPr anchor="ct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08837658"/>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5.1.</a:t>
                      </a:r>
                    </a:p>
                  </a:txBody>
                  <a:tcPr/>
                </a:tc>
                <a:tc>
                  <a:txBody>
                    <a:bodyPr/>
                    <a:lstStyle/>
                    <a:p>
                      <a:pPr>
                        <a:lnSpc>
                          <a:spcPct val="107000"/>
                        </a:lnSpc>
                        <a:spcAft>
                          <a:spcPts val="0"/>
                        </a:spcAft>
                      </a:pPr>
                      <a:r>
                        <a:rPr lang="ru-RU" sz="1100" kern="1200">
                          <a:solidFill>
                            <a:schemeClr val="dk1"/>
                          </a:solidFill>
                          <a:effectLst/>
                          <a:latin typeface="+mn-lt"/>
                          <a:ea typeface="+mn-ea"/>
                          <a:cs typeface="+mn-cs"/>
                        </a:rPr>
                        <a:t>Формирование наставнических пар (групп) </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Защита программ деятельности наставнических пар (групп);</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Отбор лучших программ деятельности наставнических пар (групп)</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школам</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Посвящение наставнических пар;</a:t>
                      </a:r>
                    </a:p>
                    <a:p>
                      <a:pPr>
                        <a:lnSpc>
                          <a:spcPct val="107000"/>
                        </a:lnSpc>
                        <a:spcAft>
                          <a:spcPts val="0"/>
                        </a:spcAft>
                      </a:pPr>
                      <a:r>
                        <a:rPr lang="ru-RU" sz="1100" kern="1200" dirty="0">
                          <a:solidFill>
                            <a:schemeClr val="dk1"/>
                          </a:solidFill>
                          <a:effectLst/>
                          <a:latin typeface="+mn-lt"/>
                          <a:ea typeface="+mn-ea"/>
                          <a:cs typeface="+mn-cs"/>
                        </a:rPr>
                        <a:t>Выявление лучшего опыта Наставников</a:t>
                      </a:r>
                    </a:p>
                  </a:txBody>
                  <a:tcPr/>
                </a:tc>
                <a:extLst>
                  <a:ext uri="{0D108BD9-81ED-4DB2-BD59-A6C34878D82A}">
                    <a16:rowId xmlns:a16="http://schemas.microsoft.com/office/drawing/2014/main" val="3820827240"/>
                  </a:ext>
                </a:extLst>
              </a:tr>
            </a:tbl>
          </a:graphicData>
        </a:graphic>
      </p:graphicFrame>
    </p:spTree>
    <p:extLst>
      <p:ext uri="{BB962C8B-B14F-4D97-AF65-F5344CB8AC3E}">
        <p14:creationId xmlns:p14="http://schemas.microsoft.com/office/powerpoint/2010/main" val="29237015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467361291"/>
              </p:ext>
            </p:extLst>
          </p:nvPr>
        </p:nvGraphicFramePr>
        <p:xfrm>
          <a:off x="826400" y="914400"/>
          <a:ext cx="11085921" cy="5419726"/>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168057662"/>
                    </a:ext>
                  </a:extLst>
                </a:gridCol>
                <a:gridCol w="4783878">
                  <a:extLst>
                    <a:ext uri="{9D8B030D-6E8A-4147-A177-3AD203B41FA5}">
                      <a16:colId xmlns:a16="http://schemas.microsoft.com/office/drawing/2014/main" val="478421499"/>
                    </a:ext>
                  </a:extLst>
                </a:gridCol>
                <a:gridCol w="707010">
                  <a:extLst>
                    <a:ext uri="{9D8B030D-6E8A-4147-A177-3AD203B41FA5}">
                      <a16:colId xmlns:a16="http://schemas.microsoft.com/office/drawing/2014/main" val="1886870714"/>
                    </a:ext>
                  </a:extLst>
                </a:gridCol>
                <a:gridCol w="1253765">
                  <a:extLst>
                    <a:ext uri="{9D8B030D-6E8A-4147-A177-3AD203B41FA5}">
                      <a16:colId xmlns:a16="http://schemas.microsoft.com/office/drawing/2014/main" val="2059691403"/>
                    </a:ext>
                  </a:extLst>
                </a:gridCol>
                <a:gridCol w="3846137">
                  <a:extLst>
                    <a:ext uri="{9D8B030D-6E8A-4147-A177-3AD203B41FA5}">
                      <a16:colId xmlns:a16="http://schemas.microsoft.com/office/drawing/2014/main" val="678804968"/>
                    </a:ext>
                  </a:extLst>
                </a:gridCol>
              </a:tblGrid>
              <a:tr h="425077">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39690204"/>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6.</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нормативной и регламентирующей документации</a:t>
                      </a:r>
                    </a:p>
                  </a:txBody>
                  <a:tcPr anchor="ctr"/>
                </a:tc>
                <a:tc>
                  <a:txBody>
                    <a:bodyPr/>
                    <a:lstStyle/>
                    <a:p>
                      <a:pPr>
                        <a:lnSpc>
                          <a:spcPct val="100000"/>
                        </a:lnSpc>
                      </a:pPr>
                      <a:endParaRPr lang="ru-RU" sz="1100" kern="1200" dirty="0">
                        <a:solidFill>
                          <a:schemeClr val="dk1"/>
                        </a:solidFill>
                        <a:effectLst/>
                        <a:latin typeface="+mn-lt"/>
                        <a:ea typeface="+mn-ea"/>
                        <a:cs typeface="+mn-cs"/>
                      </a:endParaRPr>
                    </a:p>
                  </a:txBody>
                  <a:tcPr/>
                </a:tc>
                <a:tc>
                  <a:txBody>
                    <a:bodyPr/>
                    <a:lstStyle/>
                    <a:p>
                      <a:pPr>
                        <a:lnSpc>
                          <a:spcPct val="100000"/>
                        </a:lnSpc>
                      </a:pPr>
                      <a:endParaRPr lang="ru-RU" sz="1100" kern="1200" dirty="0">
                        <a:solidFill>
                          <a:schemeClr val="dk1"/>
                        </a:solidFill>
                        <a:effectLst/>
                        <a:latin typeface="+mn-lt"/>
                        <a:ea typeface="+mn-ea"/>
                        <a:cs typeface="+mn-cs"/>
                      </a:endParaRPr>
                    </a:p>
                  </a:txBody>
                  <a:tcPr/>
                </a:tc>
                <a:tc>
                  <a:txBody>
                    <a:bodyPr/>
                    <a:lstStyle/>
                    <a:p>
                      <a:pPr>
                        <a:lnSpc>
                          <a:spcPct val="100000"/>
                        </a:lnSpc>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2863961145"/>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6.1.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согласование и утверждение «Положения о наставничестве»</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Директор школы</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Внесение в перечень нормативных локальных актов, выставление на сайт</a:t>
                      </a:r>
                    </a:p>
                  </a:txBody>
                  <a:tcPr/>
                </a:tc>
                <a:extLst>
                  <a:ext uri="{0D108BD9-81ED-4DB2-BD59-A6C34878D82A}">
                    <a16:rowId xmlns:a16="http://schemas.microsoft.com/office/drawing/2014/main" val="1510477953"/>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6.2.</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нормативной и регламентирующей документации </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Создание творческой группы по разработке документации</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Экспертиза документации</a:t>
                      </a:r>
                    </a:p>
                    <a:p>
                      <a:pPr>
                        <a:lnSpc>
                          <a:spcPct val="107000"/>
                        </a:lnSpc>
                        <a:spcAft>
                          <a:spcPts val="0"/>
                        </a:spcAft>
                      </a:pPr>
                      <a:r>
                        <a:rPr lang="ru-RU" sz="1100" kern="1200" dirty="0">
                          <a:solidFill>
                            <a:schemeClr val="dk1"/>
                          </a:solidFill>
                          <a:effectLst/>
                          <a:latin typeface="+mn-lt"/>
                          <a:ea typeface="+mn-ea"/>
                          <a:cs typeface="+mn-cs"/>
                        </a:rPr>
                        <a:t> </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Издание сборника нормативных документов</a:t>
                      </a:r>
                    </a:p>
                  </a:txBody>
                  <a:tcPr/>
                </a:tc>
                <a:extLst>
                  <a:ext uri="{0D108BD9-81ED-4DB2-BD59-A6C34878D82A}">
                    <a16:rowId xmlns:a16="http://schemas.microsoft.com/office/drawing/2014/main" val="2626230016"/>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Организация работы наставнических пар (групп)</a:t>
                      </a:r>
                    </a:p>
                  </a:txBody>
                  <a:tcPr anchor="ct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3785960732"/>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Работа наставнических пар (групп)</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 наставники</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Взаимодействие в наставнических группах, накопление опыта деятельности наставнических групп</a:t>
                      </a:r>
                    </a:p>
                  </a:txBody>
                  <a:tcPr/>
                </a:tc>
                <a:extLst>
                  <a:ext uri="{0D108BD9-81ED-4DB2-BD59-A6C34878D82A}">
                    <a16:rowId xmlns:a16="http://schemas.microsoft.com/office/drawing/2014/main" val="1000299211"/>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7.2.</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Промежуточный анализ деятельности наставнических пар (групп)</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Выявление состояния реализации модели наставничества</a:t>
                      </a:r>
                    </a:p>
                  </a:txBody>
                  <a:tcPr/>
                </a:tc>
                <a:extLst>
                  <a:ext uri="{0D108BD9-81ED-4DB2-BD59-A6C34878D82A}">
                    <a16:rowId xmlns:a16="http://schemas.microsoft.com/office/drawing/2014/main" val="2938151620"/>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7.3.</a:t>
                      </a:r>
                    </a:p>
                  </a:txBody>
                  <a:tcPr/>
                </a:tc>
                <a:tc>
                  <a:txBody>
                    <a:bodyPr/>
                    <a:lstStyle/>
                    <a:p>
                      <a:pPr>
                        <a:lnSpc>
                          <a:spcPct val="107000"/>
                        </a:lnSpc>
                        <a:spcAft>
                          <a:spcPts val="0"/>
                        </a:spcAft>
                      </a:pPr>
                      <a:r>
                        <a:rPr lang="ru-RU" sz="1100" kern="1200">
                          <a:solidFill>
                            <a:schemeClr val="dk1"/>
                          </a:solidFill>
                          <a:effectLst/>
                          <a:latin typeface="+mn-lt"/>
                          <a:ea typeface="+mn-ea"/>
                          <a:cs typeface="+mn-cs"/>
                        </a:rPr>
                        <a:t>Внесение корректив в программы наставничества (при необходимости)</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 течение года</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Ответственные по школе, наставники</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Корректировка программ, определение эффективных технологий и методик взаимодействия</a:t>
                      </a:r>
                    </a:p>
                  </a:txBody>
                  <a:tcPr/>
                </a:tc>
                <a:extLst>
                  <a:ext uri="{0D108BD9-81ED-4DB2-BD59-A6C34878D82A}">
                    <a16:rowId xmlns:a16="http://schemas.microsoft.com/office/drawing/2014/main" val="133456333"/>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8.</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Мониторинг. Завершение деятельности наставнических пар (групп)</a:t>
                      </a:r>
                    </a:p>
                  </a:txBody>
                  <a:tcPr anchor="ct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873593150"/>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8.1.</a:t>
                      </a:r>
                    </a:p>
                  </a:txBody>
                  <a:tcPr/>
                </a:tc>
                <a:tc>
                  <a:txBody>
                    <a:bodyPr/>
                    <a:lstStyle/>
                    <a:p>
                      <a:pPr>
                        <a:lnSpc>
                          <a:spcPct val="107000"/>
                        </a:lnSpc>
                        <a:spcAft>
                          <a:spcPts val="0"/>
                        </a:spcAft>
                      </a:pPr>
                      <a:r>
                        <a:rPr lang="ru-RU" sz="1100" kern="1200">
                          <a:solidFill>
                            <a:schemeClr val="dk1"/>
                          </a:solidFill>
                          <a:effectLst/>
                          <a:latin typeface="+mn-lt"/>
                          <a:ea typeface="+mn-ea"/>
                          <a:cs typeface="+mn-cs"/>
                        </a:rPr>
                        <a:t>Мониторинг. </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Завершение деятельности наставнических пар (групп).</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Педагогическая ярмарка идей и проектов по Наставничеству.</a:t>
                      </a:r>
                    </a:p>
                  </a:txBody>
                  <a:tcPr/>
                </a:tc>
                <a:tc>
                  <a:txBody>
                    <a:bodyPr/>
                    <a:lstStyle/>
                    <a:p>
                      <a:pPr>
                        <a:lnSpc>
                          <a:spcPct val="107000"/>
                        </a:lnSpc>
                        <a:spcAft>
                          <a:spcPts val="0"/>
                        </a:spcAft>
                      </a:pPr>
                      <a:r>
                        <a:rPr lang="ru-RU" sz="1100" kern="1200">
                          <a:solidFill>
                            <a:schemeClr val="dk1"/>
                          </a:solidFill>
                          <a:effectLst/>
                          <a:latin typeface="+mn-lt"/>
                          <a:ea typeface="+mn-ea"/>
                          <a:cs typeface="+mn-cs"/>
                        </a:rPr>
                        <a:t>Май 2022</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Выявление эффективности деятельности наставничества, определение опыта и проблем</a:t>
                      </a:r>
                    </a:p>
                  </a:txBody>
                  <a:tcPr/>
                </a:tc>
                <a:extLst>
                  <a:ext uri="{0D108BD9-81ED-4DB2-BD59-A6C34878D82A}">
                    <a16:rowId xmlns:a16="http://schemas.microsoft.com/office/drawing/2014/main" val="684699450"/>
                  </a:ext>
                </a:extLst>
              </a:tr>
            </a:tbl>
          </a:graphicData>
        </a:graphic>
      </p:graphicFrame>
    </p:spTree>
    <p:extLst>
      <p:ext uri="{BB962C8B-B14F-4D97-AF65-F5344CB8AC3E}">
        <p14:creationId xmlns:p14="http://schemas.microsoft.com/office/powerpoint/2010/main" val="19883335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045048314"/>
              </p:ext>
            </p:extLst>
          </p:nvPr>
        </p:nvGraphicFramePr>
        <p:xfrm>
          <a:off x="835827" y="1366887"/>
          <a:ext cx="11085921" cy="3527426"/>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168057662"/>
                    </a:ext>
                  </a:extLst>
                </a:gridCol>
                <a:gridCol w="4783878">
                  <a:extLst>
                    <a:ext uri="{9D8B030D-6E8A-4147-A177-3AD203B41FA5}">
                      <a16:colId xmlns:a16="http://schemas.microsoft.com/office/drawing/2014/main" val="478421499"/>
                    </a:ext>
                  </a:extLst>
                </a:gridCol>
                <a:gridCol w="707010">
                  <a:extLst>
                    <a:ext uri="{9D8B030D-6E8A-4147-A177-3AD203B41FA5}">
                      <a16:colId xmlns:a16="http://schemas.microsoft.com/office/drawing/2014/main" val="1886870714"/>
                    </a:ext>
                  </a:extLst>
                </a:gridCol>
                <a:gridCol w="1253765">
                  <a:extLst>
                    <a:ext uri="{9D8B030D-6E8A-4147-A177-3AD203B41FA5}">
                      <a16:colId xmlns:a16="http://schemas.microsoft.com/office/drawing/2014/main" val="2059691403"/>
                    </a:ext>
                  </a:extLst>
                </a:gridCol>
                <a:gridCol w="3846137">
                  <a:extLst>
                    <a:ext uri="{9D8B030D-6E8A-4147-A177-3AD203B41FA5}">
                      <a16:colId xmlns:a16="http://schemas.microsoft.com/office/drawing/2014/main" val="678804968"/>
                    </a:ext>
                  </a:extLst>
                </a:gridCol>
              </a:tblGrid>
              <a:tr h="425077">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39690204"/>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9.</a:t>
                      </a:r>
                    </a:p>
                  </a:txBody>
                  <a:tcPr anchor="ctr"/>
                </a:tc>
                <a:tc gridSpan="3">
                  <a:txBody>
                    <a:bodyPr/>
                    <a:lstStyle/>
                    <a:p>
                      <a:pPr>
                        <a:lnSpc>
                          <a:spcPct val="107000"/>
                        </a:lnSpc>
                        <a:spcAft>
                          <a:spcPts val="0"/>
                        </a:spcAft>
                      </a:pPr>
                      <a:r>
                        <a:rPr lang="ru-RU" sz="1100" kern="1200">
                          <a:solidFill>
                            <a:schemeClr val="dk1"/>
                          </a:solidFill>
                          <a:effectLst/>
                          <a:latin typeface="+mn-lt"/>
                          <a:ea typeface="+mn-ea"/>
                          <a:cs typeface="+mn-cs"/>
                        </a:rPr>
                        <a:t>Разработка механизмов стимулирования наставнической деятельности</a:t>
                      </a:r>
                    </a:p>
                  </a:txBody>
                  <a:tcPr anchor="ctr"/>
                </a:tc>
                <a:tc hMerge="1">
                  <a:txBody>
                    <a:bodyPr/>
                    <a:lstStyle/>
                    <a:p>
                      <a:endParaRPr lang="ru-RU"/>
                    </a:p>
                  </a:txBody>
                  <a:tcPr/>
                </a:tc>
                <a:tc hMerge="1">
                  <a:txBody>
                    <a:bodyPr/>
                    <a:lstStyle/>
                    <a:p>
                      <a:endParaRPr lang="ru-RU"/>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569178952"/>
                  </a:ext>
                </a:extLst>
              </a:tr>
              <a:tr h="370840">
                <a:tc>
                  <a:txBody>
                    <a:bodyPr/>
                    <a:lstStyle/>
                    <a:p>
                      <a:pPr>
                        <a:lnSpc>
                          <a:spcPct val="107000"/>
                        </a:lnSpc>
                        <a:spcAft>
                          <a:spcPts val="0"/>
                        </a:spcAft>
                      </a:pPr>
                      <a:r>
                        <a:rPr lang="ru-RU" sz="1100" kern="1200">
                          <a:solidFill>
                            <a:schemeClr val="dk1"/>
                          </a:solidFill>
                          <a:effectLst/>
                          <a:latin typeface="+mn-lt"/>
                          <a:ea typeface="+mn-ea"/>
                          <a:cs typeface="+mn-cs"/>
                        </a:rPr>
                        <a:t>9.1.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механизмов стимулирования наставнической деятельности: </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ВТК по созданию механизма стимулирования (поощрения, награждение, надбавка в размере ----% к заработной плате по учреждению; дополнительные баллы при премировании; дополнительные баллы при аттестации на категорию)</a:t>
                      </a:r>
                    </a:p>
                  </a:txBody>
                  <a:tcPr/>
                </a:tc>
                <a:tc>
                  <a:txBody>
                    <a:bodyPr/>
                    <a:lstStyle/>
                    <a:p>
                      <a:pPr>
                        <a:lnSpc>
                          <a:spcPct val="107000"/>
                        </a:lnSpc>
                        <a:spcAft>
                          <a:spcPts val="0"/>
                        </a:spcAft>
                      </a:pPr>
                      <a:r>
                        <a:rPr lang="ru-RU" sz="1100" kern="1200">
                          <a:solidFill>
                            <a:schemeClr val="dk1"/>
                          </a:solidFill>
                          <a:effectLst/>
                          <a:latin typeface="+mn-lt"/>
                          <a:ea typeface="+mn-ea"/>
                          <a:cs typeface="+mn-cs"/>
                        </a:rPr>
                        <a:t>По мере реализации</a:t>
                      </a:r>
                    </a:p>
                  </a:txBody>
                  <a:tcPr/>
                </a:tc>
                <a:tc>
                  <a:txBody>
                    <a:bodyPr/>
                    <a:lstStyle/>
                    <a:p>
                      <a:pPr>
                        <a:lnSpc>
                          <a:spcPct val="107000"/>
                        </a:lnSpc>
                        <a:spcAft>
                          <a:spcPts val="800"/>
                        </a:spcAft>
                      </a:pPr>
                      <a:r>
                        <a:rPr lang="ru-RU" sz="1100" kern="1200" dirty="0">
                          <a:solidFill>
                            <a:schemeClr val="dk1"/>
                          </a:solidFill>
                          <a:effectLst/>
                          <a:latin typeface="+mn-lt"/>
                          <a:ea typeface="+mn-ea"/>
                          <a:cs typeface="+mn-cs"/>
                        </a:rPr>
                        <a:t> </a:t>
                      </a:r>
                    </a:p>
                  </a:txBody>
                  <a:tcPr marL="0" marR="0" marT="0" marB="0" anchor="ct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1557275867"/>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10.</a:t>
                      </a:r>
                    </a:p>
                  </a:txBody>
                  <a:tcPr anchor="ctr"/>
                </a:tc>
                <a:tc gridSpan="4">
                  <a:txBody>
                    <a:bodyPr/>
                    <a:lstStyle/>
                    <a:p>
                      <a:pPr>
                        <a:lnSpc>
                          <a:spcPct val="107000"/>
                        </a:lnSpc>
                        <a:spcAft>
                          <a:spcPts val="0"/>
                        </a:spcAft>
                      </a:pPr>
                      <a:r>
                        <a:rPr lang="ru-RU" sz="1100" kern="1200" dirty="0">
                          <a:solidFill>
                            <a:schemeClr val="dk1"/>
                          </a:solidFill>
                          <a:effectLst/>
                          <a:latin typeface="+mn-lt"/>
                          <a:ea typeface="+mn-ea"/>
                          <a:cs typeface="+mn-cs"/>
                        </a:rPr>
                        <a:t>Формирование долгосрочной Базы Наставников</a:t>
                      </a: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026695506"/>
                  </a:ext>
                </a:extLst>
              </a:tr>
              <a:tr h="370840">
                <a:tc>
                  <a:txBody>
                    <a:bodyPr/>
                    <a:lstStyle/>
                    <a:p>
                      <a:pPr>
                        <a:lnSpc>
                          <a:spcPct val="107000"/>
                        </a:lnSpc>
                        <a:spcAft>
                          <a:spcPts val="0"/>
                        </a:spcAft>
                      </a:pPr>
                      <a:r>
                        <a:rPr lang="ru-RU" sz="1100" kern="1200">
                          <a:solidFill>
                            <a:schemeClr val="dk1"/>
                          </a:solidFill>
                          <a:effectLst/>
                          <a:latin typeface="+mn-lt"/>
                          <a:ea typeface="+mn-ea"/>
                          <a:cs typeface="+mn-cs"/>
                        </a:rPr>
                        <a:t>10.1.</a:t>
                      </a:r>
                    </a:p>
                  </a:txBody>
                  <a:tcPr/>
                </a:tc>
                <a:tc>
                  <a:txBody>
                    <a:bodyPr/>
                    <a:lstStyle/>
                    <a:p>
                      <a:pPr>
                        <a:lnSpc>
                          <a:spcPct val="107000"/>
                        </a:lnSpc>
                        <a:spcAft>
                          <a:spcPts val="0"/>
                        </a:spcAft>
                      </a:pPr>
                      <a:r>
                        <a:rPr lang="ru-RU" sz="1100" kern="1200">
                          <a:solidFill>
                            <a:schemeClr val="dk1"/>
                          </a:solidFill>
                          <a:effectLst/>
                          <a:latin typeface="+mn-lt"/>
                          <a:ea typeface="+mn-ea"/>
                          <a:cs typeface="+mn-cs"/>
                        </a:rPr>
                        <a:t>Формирование Базы эффективных наставников на последующий период</a:t>
                      </a:r>
                    </a:p>
                  </a:txBody>
                  <a:tcPr/>
                </a:tc>
                <a:tc>
                  <a:txBody>
                    <a:bodyPr/>
                    <a:lstStyle/>
                    <a:p>
                      <a:pPr>
                        <a:lnSpc>
                          <a:spcPct val="107000"/>
                        </a:lnSpc>
                        <a:spcAft>
                          <a:spcPts val="0"/>
                        </a:spcAft>
                      </a:pPr>
                      <a:r>
                        <a:rPr lang="ru-RU" sz="1100" kern="1200">
                          <a:solidFill>
                            <a:schemeClr val="dk1"/>
                          </a:solidFill>
                          <a:effectLst/>
                          <a:latin typeface="+mn-lt"/>
                          <a:ea typeface="+mn-ea"/>
                          <a:cs typeface="+mn-cs"/>
                        </a:rPr>
                        <a:t>В течение года</a:t>
                      </a:r>
                    </a:p>
                  </a:txBody>
                  <a:tcPr/>
                </a:tc>
                <a:tc>
                  <a:txBody>
                    <a:bodyPr/>
                    <a:lstStyle/>
                    <a:p>
                      <a:pPr>
                        <a:lnSpc>
                          <a:spcPct val="107000"/>
                        </a:lnSpc>
                        <a:spcAft>
                          <a:spcPts val="0"/>
                        </a:spcAft>
                      </a:pPr>
                      <a:r>
                        <a:rPr lang="ru-RU" sz="1100" kern="1200">
                          <a:solidFill>
                            <a:schemeClr val="dk1"/>
                          </a:solidFill>
                          <a:effectLst/>
                          <a:latin typeface="+mn-lt"/>
                          <a:ea typeface="+mn-ea"/>
                          <a:cs typeface="+mn-cs"/>
                        </a:rPr>
                        <a:t>Сетевое объединение по наставничеству</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Центр наставничества</a:t>
                      </a:r>
                    </a:p>
                  </a:txBody>
                  <a:tcPr/>
                </a:tc>
                <a:extLst>
                  <a:ext uri="{0D108BD9-81ED-4DB2-BD59-A6C34878D82A}">
                    <a16:rowId xmlns:a16="http://schemas.microsoft.com/office/drawing/2014/main" val="1651233396"/>
                  </a:ext>
                </a:extLst>
              </a:tr>
            </a:tbl>
          </a:graphicData>
        </a:graphic>
      </p:graphicFrame>
    </p:spTree>
    <p:extLst>
      <p:ext uri="{BB962C8B-B14F-4D97-AF65-F5344CB8AC3E}">
        <p14:creationId xmlns:p14="http://schemas.microsoft.com/office/powerpoint/2010/main" val="623346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75395" y="274891"/>
            <a:ext cx="4993675" cy="369332"/>
          </a:xfrm>
          <a:prstGeom prst="rect">
            <a:avLst/>
          </a:prstGeom>
        </p:spPr>
        <p:txBody>
          <a:bodyPr wrap="none">
            <a:spAutoFit/>
          </a:bodyPr>
          <a:lstStyle/>
          <a:p>
            <a:r>
              <a:rPr lang="ru-RU" b="1" dirty="0"/>
              <a:t>Модель реализации: внутренний контур </a:t>
            </a:r>
          </a:p>
        </p:txBody>
      </p:sp>
      <p:pic>
        <p:nvPicPr>
          <p:cNvPr id="4" name="Рисунок 3"/>
          <p:cNvPicPr>
            <a:picLocks noChangeAspect="1"/>
          </p:cNvPicPr>
          <p:nvPr/>
        </p:nvPicPr>
        <p:blipFill>
          <a:blip r:embed="rId2"/>
          <a:stretch>
            <a:fillRect/>
          </a:stretch>
        </p:blipFill>
        <p:spPr>
          <a:xfrm>
            <a:off x="1969908" y="644223"/>
            <a:ext cx="6438801" cy="1561649"/>
          </a:xfrm>
          <a:prstGeom prst="rect">
            <a:avLst/>
          </a:prstGeom>
        </p:spPr>
      </p:pic>
      <p:pic>
        <p:nvPicPr>
          <p:cNvPr id="5" name="Рисунок 4"/>
          <p:cNvPicPr>
            <a:picLocks noChangeAspect="1"/>
          </p:cNvPicPr>
          <p:nvPr/>
        </p:nvPicPr>
        <p:blipFill>
          <a:blip r:embed="rId3"/>
          <a:stretch>
            <a:fillRect/>
          </a:stretch>
        </p:blipFill>
        <p:spPr>
          <a:xfrm>
            <a:off x="2547005" y="2205872"/>
            <a:ext cx="6813812" cy="1639934"/>
          </a:xfrm>
          <a:prstGeom prst="rect">
            <a:avLst/>
          </a:prstGeom>
        </p:spPr>
      </p:pic>
      <p:pic>
        <p:nvPicPr>
          <p:cNvPr id="6" name="Рисунок 5"/>
          <p:cNvPicPr>
            <a:picLocks noChangeAspect="1"/>
          </p:cNvPicPr>
          <p:nvPr/>
        </p:nvPicPr>
        <p:blipFill>
          <a:blip r:embed="rId4"/>
          <a:stretch>
            <a:fillRect/>
          </a:stretch>
        </p:blipFill>
        <p:spPr>
          <a:xfrm>
            <a:off x="3289955" y="3863886"/>
            <a:ext cx="7089104" cy="1035274"/>
          </a:xfrm>
          <a:prstGeom prst="rect">
            <a:avLst/>
          </a:prstGeom>
        </p:spPr>
      </p:pic>
      <p:pic>
        <p:nvPicPr>
          <p:cNvPr id="7" name="Рисунок 6"/>
          <p:cNvPicPr>
            <a:picLocks noChangeAspect="1"/>
          </p:cNvPicPr>
          <p:nvPr/>
        </p:nvPicPr>
        <p:blipFill>
          <a:blip r:embed="rId5"/>
          <a:stretch>
            <a:fillRect/>
          </a:stretch>
        </p:blipFill>
        <p:spPr>
          <a:xfrm>
            <a:off x="4110086" y="4899160"/>
            <a:ext cx="6873759" cy="1705026"/>
          </a:xfrm>
          <a:prstGeom prst="rect">
            <a:avLst/>
          </a:prstGeom>
        </p:spPr>
      </p:pic>
    </p:spTree>
    <p:extLst>
      <p:ext uri="{BB962C8B-B14F-4D97-AF65-F5344CB8AC3E}">
        <p14:creationId xmlns:p14="http://schemas.microsoft.com/office/powerpoint/2010/main" val="6234996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3133924073"/>
              </p:ext>
            </p:extLst>
          </p:nvPr>
        </p:nvGraphicFramePr>
        <p:xfrm>
          <a:off x="1473693" y="730577"/>
          <a:ext cx="10322066" cy="5705877"/>
        </p:xfrm>
        <a:graphic>
          <a:graphicData uri="http://schemas.openxmlformats.org/drawingml/2006/table">
            <a:tbl>
              <a:tblPr firstRow="1" bandRow="1">
                <a:tableStyleId>{E8B1032C-EA38-4F05-BA0D-38AFFFC7BED3}</a:tableStyleId>
              </a:tblPr>
              <a:tblGrid>
                <a:gridCol w="363985">
                  <a:extLst>
                    <a:ext uri="{9D8B030D-6E8A-4147-A177-3AD203B41FA5}">
                      <a16:colId xmlns:a16="http://schemas.microsoft.com/office/drawing/2014/main" val="532686726"/>
                    </a:ext>
                  </a:extLst>
                </a:gridCol>
                <a:gridCol w="5731688">
                  <a:extLst>
                    <a:ext uri="{9D8B030D-6E8A-4147-A177-3AD203B41FA5}">
                      <a16:colId xmlns:a16="http://schemas.microsoft.com/office/drawing/2014/main" val="1419346628"/>
                    </a:ext>
                  </a:extLst>
                </a:gridCol>
                <a:gridCol w="883692">
                  <a:extLst>
                    <a:ext uri="{9D8B030D-6E8A-4147-A177-3AD203B41FA5}">
                      <a16:colId xmlns:a16="http://schemas.microsoft.com/office/drawing/2014/main" val="3070154000"/>
                    </a:ext>
                  </a:extLst>
                </a:gridCol>
                <a:gridCol w="919761">
                  <a:extLst>
                    <a:ext uri="{9D8B030D-6E8A-4147-A177-3AD203B41FA5}">
                      <a16:colId xmlns:a16="http://schemas.microsoft.com/office/drawing/2014/main" val="1000529353"/>
                    </a:ext>
                  </a:extLst>
                </a:gridCol>
                <a:gridCol w="2422940">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gn="l"/>
                      <a:r>
                        <a:rPr lang="ru-RU" sz="1000" b="1" dirty="0"/>
                        <a:t>1.</a:t>
                      </a:r>
                    </a:p>
                  </a:txBody>
                  <a:tcPr/>
                </a:tc>
                <a:tc>
                  <a:txBody>
                    <a:bodyPr/>
                    <a:lstStyle/>
                    <a:p>
                      <a:pPr algn="l"/>
                      <a:r>
                        <a:rPr lang="ru-RU" sz="1000" b="1" dirty="0"/>
                        <a:t>Подготовка условий для запуска Модели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638394726"/>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410988365"/>
                  </a:ext>
                </a:extLst>
              </a:tr>
              <a:tr h="233930">
                <a:tc>
                  <a:txBody>
                    <a:bodyPr/>
                    <a:lstStyle/>
                    <a:p>
                      <a:pPr algn="l"/>
                      <a:r>
                        <a:rPr lang="ru-RU" sz="1000" b="1" dirty="0"/>
                        <a:t>2.</a:t>
                      </a:r>
                    </a:p>
                  </a:txBody>
                  <a:tcPr/>
                </a:tc>
                <a:tc>
                  <a:txBody>
                    <a:bodyPr/>
                    <a:lstStyle/>
                    <a:p>
                      <a:pPr algn="l"/>
                      <a:r>
                        <a:rPr lang="ru-RU" sz="1000" b="1" dirty="0"/>
                        <a:t>Разработка нормативной и регламентирующей документации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124950710"/>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87608597"/>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Разработка пакета примерных моделей нормативных актов и планирующих документов для образовательных организаций _____________</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087019885"/>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840376780"/>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Обучение Наставников (по направлениям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889334672"/>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841696969"/>
                  </a:ext>
                </a:extLst>
              </a:tr>
              <a:tr h="233930">
                <a:tc>
                  <a:txBody>
                    <a:bodyPr/>
                    <a:lstStyle/>
                    <a:p>
                      <a:pPr algn="l"/>
                      <a:r>
                        <a:rPr lang="ru-RU" sz="1000" b="1" dirty="0"/>
                        <a:t>4.</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Создание банка учебно-методических и технологических материалов для поддержки наставнической деятельности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927888409"/>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625641937"/>
                  </a:ext>
                </a:extLst>
              </a:tr>
              <a:tr h="233930">
                <a:tc>
                  <a:txBody>
                    <a:bodyPr/>
                    <a:lstStyle/>
                    <a:p>
                      <a:pPr algn="l"/>
                      <a:r>
                        <a:rPr lang="ru-RU" sz="1000" b="1" dirty="0"/>
                        <a:t>5.</a:t>
                      </a:r>
                    </a:p>
                  </a:txBody>
                  <a:tcPr/>
                </a:tc>
                <a:tc>
                  <a:txBody>
                    <a:bodyPr/>
                    <a:lstStyle/>
                    <a:p>
                      <a:pPr marL="0" marR="0" lvl="0" indent="0" algn="l" defTabSz="457200" rtl="0" eaLnBrk="1" fontAlgn="auto" latinLnBrk="0" hangingPunct="1">
                        <a:lnSpc>
                          <a:spcPct val="107000"/>
                        </a:lnSpc>
                        <a:spcBef>
                          <a:spcPts val="0"/>
                        </a:spcBef>
                        <a:spcAft>
                          <a:spcPts val="800"/>
                        </a:spcAft>
                        <a:buClrTx/>
                        <a:buSzTx/>
                        <a:buFont typeface="+mj-lt"/>
                        <a:buNone/>
                        <a:tabLst/>
                        <a:defRPr/>
                      </a:pPr>
                      <a:r>
                        <a:rPr lang="ru-RU" sz="1000" b="1" dirty="0"/>
                        <a:t>Разработка механизмов стимулирования наставнической деятельности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254090645"/>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7289247"/>
                  </a:ext>
                </a:extLst>
              </a:tr>
              <a:tr h="233930">
                <a:tc>
                  <a:txBody>
                    <a:bodyPr/>
                    <a:lstStyle/>
                    <a:p>
                      <a:pPr algn="l"/>
                      <a:r>
                        <a:rPr lang="ru-RU" sz="1000" b="1" dirty="0"/>
                        <a:t>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Мониторинг и разработка механизмов поддержки и развития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410133069"/>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923990069"/>
                  </a:ext>
                </a:extLst>
              </a:tr>
              <a:tr h="233930">
                <a:tc>
                  <a:txBody>
                    <a:bodyPr/>
                    <a:lstStyle/>
                    <a:p>
                      <a:pPr algn="l"/>
                      <a:r>
                        <a:rPr lang="ru-RU" sz="1000" b="1" dirty="0"/>
                        <a:t>7.</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Создание Лиги школ-менторов</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896976374"/>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1095281343"/>
                  </a:ext>
                </a:extLst>
              </a:tr>
              <a:tr h="233930">
                <a:tc>
                  <a:txBody>
                    <a:bodyPr/>
                    <a:lstStyle/>
                    <a:p>
                      <a:pPr algn="l"/>
                      <a:r>
                        <a:rPr lang="ru-RU" sz="1000" b="1" dirty="0"/>
                        <a:t>8.</a:t>
                      </a:r>
                    </a:p>
                  </a:txBody>
                  <a:tcPr/>
                </a:tc>
                <a:tc>
                  <a:txBody>
                    <a:bodyPr/>
                    <a:lstStyle/>
                    <a:p>
                      <a:pPr algn="l"/>
                      <a:r>
                        <a:rPr lang="ru-RU" sz="1000" b="1"/>
                        <a:t>Создание Школы </a:t>
                      </a:r>
                      <a:r>
                        <a:rPr lang="ru-RU" sz="1000" b="1" dirty="0"/>
                        <a:t>наставничества в образовании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176501871"/>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962390341"/>
                  </a:ext>
                </a:extLst>
              </a:tr>
              <a:tr h="233930">
                <a:tc>
                  <a:txBody>
                    <a:bodyPr/>
                    <a:lstStyle/>
                    <a:p>
                      <a:pPr algn="l"/>
                      <a:r>
                        <a:rPr lang="ru-RU" sz="1000" b="1" dirty="0"/>
                        <a:t>9.</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Запуск электронной площадки «Школа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187489798"/>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813960444"/>
                  </a:ext>
                </a:extLst>
              </a:tr>
            </a:tbl>
          </a:graphicData>
        </a:graphic>
      </p:graphicFrame>
    </p:spTree>
    <p:extLst>
      <p:ext uri="{BB962C8B-B14F-4D97-AF65-F5344CB8AC3E}">
        <p14:creationId xmlns:p14="http://schemas.microsoft.com/office/powerpoint/2010/main" val="18531085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3133924073"/>
              </p:ext>
            </p:extLst>
          </p:nvPr>
        </p:nvGraphicFramePr>
        <p:xfrm>
          <a:off x="1473693" y="730577"/>
          <a:ext cx="10322066" cy="5705877"/>
        </p:xfrm>
        <a:graphic>
          <a:graphicData uri="http://schemas.openxmlformats.org/drawingml/2006/table">
            <a:tbl>
              <a:tblPr firstRow="1" bandRow="1">
                <a:tableStyleId>{E8B1032C-EA38-4F05-BA0D-38AFFFC7BED3}</a:tableStyleId>
              </a:tblPr>
              <a:tblGrid>
                <a:gridCol w="363985">
                  <a:extLst>
                    <a:ext uri="{9D8B030D-6E8A-4147-A177-3AD203B41FA5}">
                      <a16:colId xmlns:a16="http://schemas.microsoft.com/office/drawing/2014/main" val="532686726"/>
                    </a:ext>
                  </a:extLst>
                </a:gridCol>
                <a:gridCol w="5731688">
                  <a:extLst>
                    <a:ext uri="{9D8B030D-6E8A-4147-A177-3AD203B41FA5}">
                      <a16:colId xmlns:a16="http://schemas.microsoft.com/office/drawing/2014/main" val="1419346628"/>
                    </a:ext>
                  </a:extLst>
                </a:gridCol>
                <a:gridCol w="883692">
                  <a:extLst>
                    <a:ext uri="{9D8B030D-6E8A-4147-A177-3AD203B41FA5}">
                      <a16:colId xmlns:a16="http://schemas.microsoft.com/office/drawing/2014/main" val="3070154000"/>
                    </a:ext>
                  </a:extLst>
                </a:gridCol>
                <a:gridCol w="919761">
                  <a:extLst>
                    <a:ext uri="{9D8B030D-6E8A-4147-A177-3AD203B41FA5}">
                      <a16:colId xmlns:a16="http://schemas.microsoft.com/office/drawing/2014/main" val="1000529353"/>
                    </a:ext>
                  </a:extLst>
                </a:gridCol>
                <a:gridCol w="2422940">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gn="l"/>
                      <a:r>
                        <a:rPr lang="ru-RU" sz="1000" b="1" dirty="0"/>
                        <a:t>1.</a:t>
                      </a:r>
                    </a:p>
                  </a:txBody>
                  <a:tcPr/>
                </a:tc>
                <a:tc>
                  <a:txBody>
                    <a:bodyPr/>
                    <a:lstStyle/>
                    <a:p>
                      <a:pPr algn="l"/>
                      <a:r>
                        <a:rPr lang="ru-RU" sz="1000" b="1" dirty="0"/>
                        <a:t>Подготовка условий для запуска Модели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638394726"/>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410988365"/>
                  </a:ext>
                </a:extLst>
              </a:tr>
              <a:tr h="233930">
                <a:tc>
                  <a:txBody>
                    <a:bodyPr/>
                    <a:lstStyle/>
                    <a:p>
                      <a:pPr algn="l"/>
                      <a:r>
                        <a:rPr lang="ru-RU" sz="1000" b="1" dirty="0"/>
                        <a:t>2.</a:t>
                      </a:r>
                    </a:p>
                  </a:txBody>
                  <a:tcPr/>
                </a:tc>
                <a:tc>
                  <a:txBody>
                    <a:bodyPr/>
                    <a:lstStyle/>
                    <a:p>
                      <a:pPr algn="l"/>
                      <a:r>
                        <a:rPr lang="ru-RU" sz="1000" b="1" dirty="0"/>
                        <a:t>Разработка нормативной и регламентирующей документации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124950710"/>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87608597"/>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Разработка пакета примерных моделей нормативных актов и планирующих документов для образовательных организаций _____________</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087019885"/>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840376780"/>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Обучение Наставников (по направлениям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889334672"/>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841696969"/>
                  </a:ext>
                </a:extLst>
              </a:tr>
              <a:tr h="233930">
                <a:tc>
                  <a:txBody>
                    <a:bodyPr/>
                    <a:lstStyle/>
                    <a:p>
                      <a:pPr algn="l"/>
                      <a:r>
                        <a:rPr lang="ru-RU" sz="1000" b="1" dirty="0"/>
                        <a:t>4.</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Создание банка учебно-методических и технологических материалов для поддержки наставнической деятельности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927888409"/>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625641937"/>
                  </a:ext>
                </a:extLst>
              </a:tr>
              <a:tr h="233930">
                <a:tc>
                  <a:txBody>
                    <a:bodyPr/>
                    <a:lstStyle/>
                    <a:p>
                      <a:pPr algn="l"/>
                      <a:r>
                        <a:rPr lang="ru-RU" sz="1000" b="1" dirty="0"/>
                        <a:t>5.</a:t>
                      </a:r>
                    </a:p>
                  </a:txBody>
                  <a:tcPr/>
                </a:tc>
                <a:tc>
                  <a:txBody>
                    <a:bodyPr/>
                    <a:lstStyle/>
                    <a:p>
                      <a:pPr marL="0" marR="0" lvl="0" indent="0" algn="l" defTabSz="457200" rtl="0" eaLnBrk="1" fontAlgn="auto" latinLnBrk="0" hangingPunct="1">
                        <a:lnSpc>
                          <a:spcPct val="107000"/>
                        </a:lnSpc>
                        <a:spcBef>
                          <a:spcPts val="0"/>
                        </a:spcBef>
                        <a:spcAft>
                          <a:spcPts val="800"/>
                        </a:spcAft>
                        <a:buClrTx/>
                        <a:buSzTx/>
                        <a:buFont typeface="+mj-lt"/>
                        <a:buNone/>
                        <a:tabLst/>
                        <a:defRPr/>
                      </a:pPr>
                      <a:r>
                        <a:rPr lang="ru-RU" sz="1000" b="1" dirty="0"/>
                        <a:t>Разработка механизмов стимулирования наставнической деятельности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254090645"/>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7289247"/>
                  </a:ext>
                </a:extLst>
              </a:tr>
              <a:tr h="233930">
                <a:tc>
                  <a:txBody>
                    <a:bodyPr/>
                    <a:lstStyle/>
                    <a:p>
                      <a:pPr algn="l"/>
                      <a:r>
                        <a:rPr lang="ru-RU" sz="1000" b="1" dirty="0"/>
                        <a:t>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Мониторинг и разработка механизмов поддержки и развития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410133069"/>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923990069"/>
                  </a:ext>
                </a:extLst>
              </a:tr>
              <a:tr h="233930">
                <a:tc>
                  <a:txBody>
                    <a:bodyPr/>
                    <a:lstStyle/>
                    <a:p>
                      <a:pPr algn="l"/>
                      <a:r>
                        <a:rPr lang="ru-RU" sz="1000" b="1" dirty="0"/>
                        <a:t>7.</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Создание Лиги школ-менторов</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896976374"/>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1095281343"/>
                  </a:ext>
                </a:extLst>
              </a:tr>
              <a:tr h="233930">
                <a:tc>
                  <a:txBody>
                    <a:bodyPr/>
                    <a:lstStyle/>
                    <a:p>
                      <a:pPr algn="l"/>
                      <a:r>
                        <a:rPr lang="ru-RU" sz="1000" b="1" dirty="0"/>
                        <a:t>8.</a:t>
                      </a:r>
                    </a:p>
                  </a:txBody>
                  <a:tcPr/>
                </a:tc>
                <a:tc>
                  <a:txBody>
                    <a:bodyPr/>
                    <a:lstStyle/>
                    <a:p>
                      <a:pPr algn="l"/>
                      <a:r>
                        <a:rPr lang="ru-RU" sz="1000" b="1"/>
                        <a:t>Создание Школы </a:t>
                      </a:r>
                      <a:r>
                        <a:rPr lang="ru-RU" sz="1000" b="1" dirty="0"/>
                        <a:t>наставничества в образовании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176501871"/>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962390341"/>
                  </a:ext>
                </a:extLst>
              </a:tr>
              <a:tr h="233930">
                <a:tc>
                  <a:txBody>
                    <a:bodyPr/>
                    <a:lstStyle/>
                    <a:p>
                      <a:pPr algn="l"/>
                      <a:r>
                        <a:rPr lang="ru-RU" sz="1000" b="1" dirty="0"/>
                        <a:t>9.</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Запуск электронной площадки «Школа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187489798"/>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813960444"/>
                  </a:ext>
                </a:extLst>
              </a:tr>
            </a:tbl>
          </a:graphicData>
        </a:graphic>
      </p:graphicFrame>
      <p:pic>
        <p:nvPicPr>
          <p:cNvPr id="2" name="Рисунок 1"/>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9525" y="-19050"/>
            <a:ext cx="12172950" cy="6896100"/>
          </a:xfrm>
          <a:prstGeom prst="rect">
            <a:avLst/>
          </a:prstGeom>
        </p:spPr>
      </p:pic>
    </p:spTree>
    <p:extLst>
      <p:ext uri="{BB962C8B-B14F-4D97-AF65-F5344CB8AC3E}">
        <p14:creationId xmlns:p14="http://schemas.microsoft.com/office/powerpoint/2010/main" val="394843449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43781" y="1203158"/>
            <a:ext cx="8915399" cy="4475747"/>
          </a:xfrm>
        </p:spPr>
        <p:txBody>
          <a:bodyPr>
            <a:noAutofit/>
          </a:bodyPr>
          <a:lstStyle/>
          <a:p>
            <a:r>
              <a:rPr lang="ru-RU" sz="2200" dirty="0" smtClean="0"/>
              <a:t>1. Мастерские </a:t>
            </a:r>
            <a:r>
              <a:rPr lang="ru-RU" sz="2200" dirty="0"/>
              <a:t>педагогической практики как формат организации наставничества: представление в критериях SMART </a:t>
            </a:r>
            <a:r>
              <a:rPr lang="ru-RU" sz="2200" dirty="0" smtClean="0"/>
              <a:t/>
            </a:r>
            <a:br>
              <a:rPr lang="ru-RU" sz="2200" dirty="0" smtClean="0"/>
            </a:br>
            <a:r>
              <a:rPr lang="ru-RU" sz="2200" dirty="0" smtClean="0"/>
              <a:t>2</a:t>
            </a:r>
            <a:r>
              <a:rPr lang="ru-RU" sz="2200" dirty="0"/>
              <a:t>. Перспективный учитель – новые подходы к наставничеству </a:t>
            </a:r>
            <a:r>
              <a:rPr lang="ru-RU" sz="2200" dirty="0" smtClean="0"/>
              <a:t/>
            </a:r>
            <a:br>
              <a:rPr lang="ru-RU" sz="2200" dirty="0" smtClean="0"/>
            </a:br>
            <a:r>
              <a:rPr lang="ru-RU" sz="2200" dirty="0" smtClean="0"/>
              <a:t>3</a:t>
            </a:r>
            <a:r>
              <a:rPr lang="ru-RU" sz="2200" dirty="0"/>
              <a:t>. Наставничество как механизм управления кадровым потенциалом </a:t>
            </a:r>
            <a:r>
              <a:rPr lang="ru-RU" sz="2200" dirty="0" smtClean="0"/>
              <a:t/>
            </a:r>
            <a:br>
              <a:rPr lang="ru-RU" sz="2200" dirty="0" smtClean="0"/>
            </a:br>
            <a:r>
              <a:rPr lang="ru-RU" sz="2200" dirty="0" smtClean="0"/>
              <a:t>4</a:t>
            </a:r>
            <a:r>
              <a:rPr lang="ru-RU" sz="2200" dirty="0"/>
              <a:t>. Целевая модель наставничества по адаптации новых педагогов в школе «Учись учить» </a:t>
            </a:r>
            <a:r>
              <a:rPr lang="ru-RU" sz="2200" dirty="0" smtClean="0"/>
              <a:t/>
            </a:r>
            <a:br>
              <a:rPr lang="ru-RU" sz="2200" dirty="0" smtClean="0"/>
            </a:br>
            <a:r>
              <a:rPr lang="ru-RU" sz="2200" dirty="0" smtClean="0"/>
              <a:t>5</a:t>
            </a:r>
            <a:r>
              <a:rPr lang="ru-RU" sz="2200" dirty="0"/>
              <a:t>. Традиционные формы наставничества внутри образовательной организации по форме «педагог – педагог». Путь к успеху </a:t>
            </a:r>
            <a:r>
              <a:rPr lang="ru-RU" sz="2200" dirty="0" smtClean="0"/>
              <a:t/>
            </a:r>
            <a:br>
              <a:rPr lang="ru-RU" sz="2200" dirty="0" smtClean="0"/>
            </a:br>
            <a:r>
              <a:rPr lang="ru-RU" sz="2200" dirty="0" smtClean="0"/>
              <a:t>6</a:t>
            </a:r>
            <a:r>
              <a:rPr lang="ru-RU" sz="2200" dirty="0"/>
              <a:t>. Научился сам – научи другого! </a:t>
            </a:r>
            <a:r>
              <a:rPr lang="ru-RU" sz="2200" dirty="0" smtClean="0"/>
              <a:t/>
            </a:r>
            <a:br>
              <a:rPr lang="ru-RU" sz="2200" dirty="0" smtClean="0"/>
            </a:br>
            <a:r>
              <a:rPr lang="ru-RU" sz="2200" dirty="0" smtClean="0"/>
              <a:t>7</a:t>
            </a:r>
            <a:r>
              <a:rPr lang="ru-RU" sz="2200" dirty="0"/>
              <a:t>. Фестиваль открытых мероприятий «</a:t>
            </a:r>
            <a:r>
              <a:rPr lang="ru-RU" sz="2200" dirty="0" err="1"/>
              <a:t>Наставник.фест</a:t>
            </a:r>
            <a:r>
              <a:rPr lang="ru-RU" sz="2200" dirty="0"/>
              <a:t>»</a:t>
            </a:r>
          </a:p>
        </p:txBody>
      </p:sp>
      <p:sp>
        <p:nvSpPr>
          <p:cNvPr id="4" name="Прямоугольник 3"/>
          <p:cNvSpPr/>
          <p:nvPr/>
        </p:nvSpPr>
        <p:spPr>
          <a:xfrm>
            <a:off x="3475111" y="356756"/>
            <a:ext cx="5723042" cy="369332"/>
          </a:xfrm>
          <a:prstGeom prst="rect">
            <a:avLst/>
          </a:prstGeom>
        </p:spPr>
        <p:txBody>
          <a:bodyPr wrap="none">
            <a:spAutoFit/>
          </a:bodyPr>
          <a:lstStyle/>
          <a:p>
            <a:r>
              <a:rPr lang="ru-RU" b="1" dirty="0">
                <a:solidFill>
                  <a:srgbClr val="C00000"/>
                </a:solidFill>
              </a:rPr>
              <a:t>ИННОВАЦИОННЫЕ ПРАКТИКИ НАСТАВНИЧЕСТВА</a:t>
            </a:r>
          </a:p>
        </p:txBody>
      </p:sp>
    </p:spTree>
    <p:extLst>
      <p:ext uri="{BB962C8B-B14F-4D97-AF65-F5344CB8AC3E}">
        <p14:creationId xmlns:p14="http://schemas.microsoft.com/office/powerpoint/2010/main" val="756201720"/>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TM10001114[[fn=Галерея]]</Template>
  <TotalTime>2782</TotalTime>
  <Words>2877</Words>
  <Application>Microsoft Office PowerPoint</Application>
  <PresentationFormat>Широкоэкранный</PresentationFormat>
  <Paragraphs>407</Paragraphs>
  <Slides>37</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37</vt:i4>
      </vt:variant>
    </vt:vector>
  </HeadingPairs>
  <TitlesOfParts>
    <vt:vector size="46" baseType="lpstr">
      <vt:lpstr>Arial</vt:lpstr>
      <vt:lpstr>Calibri</vt:lpstr>
      <vt:lpstr>Century Gothic</vt:lpstr>
      <vt:lpstr>inherit</vt:lpstr>
      <vt:lpstr>Open Sans</vt:lpstr>
      <vt:lpstr>Tahoma</vt:lpstr>
      <vt:lpstr>Times New Roman</vt:lpstr>
      <vt:lpstr>Wingdings 3</vt:lpstr>
      <vt:lpstr>Легкий дым</vt:lpstr>
      <vt:lpstr>НАСТАВНИЧЕСТВО КАК СТРАТЕГИЯ НЕПРЕРЫВНОГО РАЗВИТИЯ</vt:lpstr>
      <vt:lpstr>Презентация PowerPoint</vt:lpstr>
      <vt:lpstr>  Наставничество в системе методического сопровождения педагога: современные подходы и перспективы</vt:lpstr>
      <vt:lpstr>  «Сегодняшний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С.С. Кравцов 28 апреля 2022 г.   СТРАТЕГИЧЕСКИЕ ПРИОРИТЕТЫ РАЗВИТИЯ МЕТОДИЧЕСКОЙ СЛУЖБЫ:   Глобальная «сборка» всех региональных методических структур, элементов в единую систему и налаживание их реального взаимодействия.   Построение АДРЕСНОГО научно-методического сопровождения учителя.   Технологизация методической службы: создание типовых моделей, схем методической службы; технологизация труда регионального методиста.   Развитие регионального методического актива.</vt:lpstr>
      <vt:lpstr>Презентация PowerPoint</vt:lpstr>
      <vt:lpstr>НАЦИОНАЛЬНЫЙ ПРОЕКТ «ОБРАЗОВАНИЕ»:</vt:lpstr>
      <vt:lpstr>Презентация PowerPoint</vt:lpstr>
      <vt:lpstr>     </vt:lpstr>
      <vt:lpstr>     </vt:lpstr>
      <vt:lpstr>     </vt:lpstr>
      <vt:lpstr>Презентация PowerPoint</vt:lpstr>
      <vt:lpstr>  «Сегодняшний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С.С. Кравцов 28 апреля 2022 г.   СТРАТЕГИЧЕСКИЕ ПРИОРИТЕТЫ РАЗВИТИЯ МЕТОДИЧЕСКОЙ СЛУЖБЫ:   Глобальная «сборка» всех региональных методических структур, элементов в единую систему и налаживание их реального взаимодействия   Построение АДРЕСНОГО научно-методического сопровождения учителя   Технологизация методической службы: создание типовых моделей, схем методической службы; технологизация труда регионального методиста   Развитие регионального методического </vt:lpstr>
      <vt:lpstr>  «Сегодняшний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С.С. Кравцов 28 апреля 2022 г.   СТРАТЕГИЧЕСКИЕ ПРИОРИТЕТЫ РАЗВИТИЯ МЕТОДИЧЕСКОЙ СЛУЖБЫ:   Глобальная «сборка» всех региональных методических структур, элементов в единую систему и налаживание их реального взаимодействия   Построение АДРЕСНОГО научно-методического сопровождения учителя   Технологизация методической службы: создание типовых моделей, схем методической службы; технологизация труда регионального методиста   Развитие регионального методического </vt:lpstr>
      <vt:lpstr>     </vt:lpstr>
      <vt:lpstr>     </vt:lpstr>
      <vt:lpstr>     </vt:lpstr>
      <vt:lpstr>     </vt:lpstr>
      <vt:lpstr>     </vt:lpstr>
      <vt:lpstr>     </vt:lpstr>
      <vt:lpstr>     </vt:lpstr>
      <vt:lpstr>     </vt:lpstr>
      <vt:lpstr>     </vt:lpstr>
      <vt:lpstr>     </vt:lpstr>
      <vt:lpstr>     </vt:lpstr>
      <vt:lpstr>     </vt:lpstr>
      <vt:lpstr>     </vt:lpstr>
      <vt:lpstr>     </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 Мастерские педагогической практики как формат организации наставничества: представление в критериях SMART  2. Перспективный учитель – новые подходы к наставничеству  3. Наставничество как механизм управления кадровым потенциалом  4. Целевая модель наставничества по адаптации новых педагогов в школе «Учись учить»  5. Традиционные формы наставничества внутри образовательной организации по форме «педагог – педагог». Путь к успеху  6. Научился сам – научи другого!  7. Фестиваль открытых мероприятий «Наставник.фест»</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НАСТАВНИЧЕСТВО КАК СТРАТЕГИЯ НЕПРЕРЫВНОГО РАЗВИТИЯ</dc:title>
  <dc:creator>user</dc:creator>
  <cp:lastModifiedBy>Руслан Абдулкеримов</cp:lastModifiedBy>
  <cp:revision>123</cp:revision>
  <dcterms:created xsi:type="dcterms:W3CDTF">2021-09-08T12:38:42Z</dcterms:created>
  <dcterms:modified xsi:type="dcterms:W3CDTF">2022-12-05T14:45:33Z</dcterms:modified>
</cp:coreProperties>
</file>